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 id="2147483660" r:id="rId2"/>
  </p:sldMasterIdLst>
  <p:notesMasterIdLst>
    <p:notesMasterId r:id="rId37"/>
  </p:notesMasterIdLst>
  <p:sldIdLst>
    <p:sldId id="256" r:id="rId3"/>
    <p:sldId id="259" r:id="rId4"/>
    <p:sldId id="312" r:id="rId5"/>
    <p:sldId id="286" r:id="rId6"/>
    <p:sldId id="287" r:id="rId7"/>
    <p:sldId id="281" r:id="rId8"/>
    <p:sldId id="288" r:id="rId9"/>
    <p:sldId id="289" r:id="rId10"/>
    <p:sldId id="290" r:id="rId11"/>
    <p:sldId id="291" r:id="rId12"/>
    <p:sldId id="292" r:id="rId13"/>
    <p:sldId id="293" r:id="rId14"/>
    <p:sldId id="294" r:id="rId15"/>
    <p:sldId id="295" r:id="rId16"/>
    <p:sldId id="261" r:id="rId17"/>
    <p:sldId id="282" r:id="rId18"/>
    <p:sldId id="296" r:id="rId19"/>
    <p:sldId id="297" r:id="rId20"/>
    <p:sldId id="298" r:id="rId21"/>
    <p:sldId id="300" r:id="rId22"/>
    <p:sldId id="301" r:id="rId23"/>
    <p:sldId id="302" r:id="rId24"/>
    <p:sldId id="299" r:id="rId25"/>
    <p:sldId id="303" r:id="rId26"/>
    <p:sldId id="304" r:id="rId27"/>
    <p:sldId id="305" r:id="rId28"/>
    <p:sldId id="306" r:id="rId29"/>
    <p:sldId id="307" r:id="rId30"/>
    <p:sldId id="308" r:id="rId31"/>
    <p:sldId id="309" r:id="rId32"/>
    <p:sldId id="284" r:id="rId33"/>
    <p:sldId id="311" r:id="rId34"/>
    <p:sldId id="310" r:id="rId35"/>
    <p:sldId id="280" r:id="rId36"/>
  </p:sldIdLst>
  <p:sldSz cx="12192000" cy="6858000"/>
  <p:notesSz cx="7104063" cy="10234613"/>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8B46"/>
    <a:srgbClr val="CF8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6" d="100"/>
          <a:sy n="76" d="100"/>
        </p:scale>
        <p:origin x="67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4D87B726-FB8B-4642-9923-48D9315F4E5B}" type="datetimeFigureOut">
              <a:rPr lang="zh-CN" altLang="en-US" smtClean="0"/>
              <a:t>2024/6/4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2D6CCEC8-75C3-4AC3-8DB8-C46C8B699A2B}" type="slidenum">
              <a:rPr lang="zh-CN" altLang="en-US" smtClean="0"/>
              <a:t>‹#›</a:t>
            </a:fld>
            <a:endParaRPr lang="zh-CN" altLang="en-US"/>
          </a:p>
        </p:txBody>
      </p:sp>
    </p:spTree>
    <p:extLst>
      <p:ext uri="{BB962C8B-B14F-4D97-AF65-F5344CB8AC3E}">
        <p14:creationId xmlns:p14="http://schemas.microsoft.com/office/powerpoint/2010/main" val="2265138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a:t>
            </a:fld>
            <a:endParaRPr lang="zh-CN" altLang="en-US"/>
          </a:p>
        </p:txBody>
      </p:sp>
    </p:spTree>
    <p:extLst>
      <p:ext uri="{BB962C8B-B14F-4D97-AF65-F5344CB8AC3E}">
        <p14:creationId xmlns:p14="http://schemas.microsoft.com/office/powerpoint/2010/main" val="131762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10</a:t>
            </a:fld>
            <a:endParaRPr lang="zh-CN" altLang="en-US"/>
          </a:p>
        </p:txBody>
      </p:sp>
    </p:spTree>
    <p:extLst>
      <p:ext uri="{BB962C8B-B14F-4D97-AF65-F5344CB8AC3E}">
        <p14:creationId xmlns:p14="http://schemas.microsoft.com/office/powerpoint/2010/main" val="3920577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11</a:t>
            </a:fld>
            <a:endParaRPr lang="zh-CN" altLang="en-US"/>
          </a:p>
        </p:txBody>
      </p:sp>
    </p:spTree>
    <p:extLst>
      <p:ext uri="{BB962C8B-B14F-4D97-AF65-F5344CB8AC3E}">
        <p14:creationId xmlns:p14="http://schemas.microsoft.com/office/powerpoint/2010/main" val="830527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12</a:t>
            </a:fld>
            <a:endParaRPr lang="zh-CN" altLang="en-US"/>
          </a:p>
        </p:txBody>
      </p:sp>
    </p:spTree>
    <p:extLst>
      <p:ext uri="{BB962C8B-B14F-4D97-AF65-F5344CB8AC3E}">
        <p14:creationId xmlns:p14="http://schemas.microsoft.com/office/powerpoint/2010/main" val="3085746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13</a:t>
            </a:fld>
            <a:endParaRPr lang="zh-CN" altLang="en-US"/>
          </a:p>
        </p:txBody>
      </p:sp>
    </p:spTree>
    <p:extLst>
      <p:ext uri="{BB962C8B-B14F-4D97-AF65-F5344CB8AC3E}">
        <p14:creationId xmlns:p14="http://schemas.microsoft.com/office/powerpoint/2010/main" val="492295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14</a:t>
            </a:fld>
            <a:endParaRPr lang="zh-CN" altLang="en-US"/>
          </a:p>
        </p:txBody>
      </p:sp>
    </p:spTree>
    <p:extLst>
      <p:ext uri="{BB962C8B-B14F-4D97-AF65-F5344CB8AC3E}">
        <p14:creationId xmlns:p14="http://schemas.microsoft.com/office/powerpoint/2010/main" val="2977184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15</a:t>
            </a:fld>
            <a:endParaRPr lang="zh-CN" altLang="en-US"/>
          </a:p>
        </p:txBody>
      </p:sp>
    </p:spTree>
    <p:extLst>
      <p:ext uri="{BB962C8B-B14F-4D97-AF65-F5344CB8AC3E}">
        <p14:creationId xmlns:p14="http://schemas.microsoft.com/office/powerpoint/2010/main" val="3031402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16</a:t>
            </a:fld>
            <a:endParaRPr lang="zh-CN" altLang="en-US"/>
          </a:p>
        </p:txBody>
      </p:sp>
    </p:spTree>
    <p:extLst>
      <p:ext uri="{BB962C8B-B14F-4D97-AF65-F5344CB8AC3E}">
        <p14:creationId xmlns:p14="http://schemas.microsoft.com/office/powerpoint/2010/main" val="1687017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17</a:t>
            </a:fld>
            <a:endParaRPr lang="zh-CN" altLang="en-US"/>
          </a:p>
        </p:txBody>
      </p:sp>
    </p:spTree>
    <p:extLst>
      <p:ext uri="{BB962C8B-B14F-4D97-AF65-F5344CB8AC3E}">
        <p14:creationId xmlns:p14="http://schemas.microsoft.com/office/powerpoint/2010/main" val="3614458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18</a:t>
            </a:fld>
            <a:endParaRPr lang="zh-CN" altLang="en-US"/>
          </a:p>
        </p:txBody>
      </p:sp>
    </p:spTree>
    <p:extLst>
      <p:ext uri="{BB962C8B-B14F-4D97-AF65-F5344CB8AC3E}">
        <p14:creationId xmlns:p14="http://schemas.microsoft.com/office/powerpoint/2010/main" val="1548440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19</a:t>
            </a:fld>
            <a:endParaRPr lang="zh-CN" altLang="en-US"/>
          </a:p>
        </p:txBody>
      </p:sp>
    </p:spTree>
    <p:extLst>
      <p:ext uri="{BB962C8B-B14F-4D97-AF65-F5344CB8AC3E}">
        <p14:creationId xmlns:p14="http://schemas.microsoft.com/office/powerpoint/2010/main" val="4279994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a:t>
            </a:fld>
            <a:endParaRPr lang="zh-CN" altLang="en-US"/>
          </a:p>
        </p:txBody>
      </p:sp>
    </p:spTree>
    <p:extLst>
      <p:ext uri="{BB962C8B-B14F-4D97-AF65-F5344CB8AC3E}">
        <p14:creationId xmlns:p14="http://schemas.microsoft.com/office/powerpoint/2010/main" val="2769867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20</a:t>
            </a:fld>
            <a:endParaRPr lang="zh-CN" altLang="en-US"/>
          </a:p>
        </p:txBody>
      </p:sp>
    </p:spTree>
    <p:extLst>
      <p:ext uri="{BB962C8B-B14F-4D97-AF65-F5344CB8AC3E}">
        <p14:creationId xmlns:p14="http://schemas.microsoft.com/office/powerpoint/2010/main" val="2709241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21</a:t>
            </a:fld>
            <a:endParaRPr lang="zh-CN" altLang="en-US"/>
          </a:p>
        </p:txBody>
      </p:sp>
    </p:spTree>
    <p:extLst>
      <p:ext uri="{BB962C8B-B14F-4D97-AF65-F5344CB8AC3E}">
        <p14:creationId xmlns:p14="http://schemas.microsoft.com/office/powerpoint/2010/main" val="523341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22</a:t>
            </a:fld>
            <a:endParaRPr lang="zh-CN" altLang="en-US"/>
          </a:p>
        </p:txBody>
      </p:sp>
    </p:spTree>
    <p:extLst>
      <p:ext uri="{BB962C8B-B14F-4D97-AF65-F5344CB8AC3E}">
        <p14:creationId xmlns:p14="http://schemas.microsoft.com/office/powerpoint/2010/main" val="58346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23</a:t>
            </a:fld>
            <a:endParaRPr lang="zh-CN" altLang="en-US"/>
          </a:p>
        </p:txBody>
      </p:sp>
    </p:spTree>
    <p:extLst>
      <p:ext uri="{BB962C8B-B14F-4D97-AF65-F5344CB8AC3E}">
        <p14:creationId xmlns:p14="http://schemas.microsoft.com/office/powerpoint/2010/main" val="1485007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24</a:t>
            </a:fld>
            <a:endParaRPr lang="zh-CN" altLang="en-US"/>
          </a:p>
        </p:txBody>
      </p:sp>
    </p:spTree>
    <p:extLst>
      <p:ext uri="{BB962C8B-B14F-4D97-AF65-F5344CB8AC3E}">
        <p14:creationId xmlns:p14="http://schemas.microsoft.com/office/powerpoint/2010/main" val="1944340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25</a:t>
            </a:fld>
            <a:endParaRPr lang="zh-CN" altLang="en-US"/>
          </a:p>
        </p:txBody>
      </p:sp>
    </p:spTree>
    <p:extLst>
      <p:ext uri="{BB962C8B-B14F-4D97-AF65-F5344CB8AC3E}">
        <p14:creationId xmlns:p14="http://schemas.microsoft.com/office/powerpoint/2010/main" val="497570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26</a:t>
            </a:fld>
            <a:endParaRPr lang="zh-CN" altLang="en-US"/>
          </a:p>
        </p:txBody>
      </p:sp>
    </p:spTree>
    <p:extLst>
      <p:ext uri="{BB962C8B-B14F-4D97-AF65-F5344CB8AC3E}">
        <p14:creationId xmlns:p14="http://schemas.microsoft.com/office/powerpoint/2010/main" val="2694093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27</a:t>
            </a:fld>
            <a:endParaRPr lang="zh-CN" altLang="en-US"/>
          </a:p>
        </p:txBody>
      </p:sp>
    </p:spTree>
    <p:extLst>
      <p:ext uri="{BB962C8B-B14F-4D97-AF65-F5344CB8AC3E}">
        <p14:creationId xmlns:p14="http://schemas.microsoft.com/office/powerpoint/2010/main" val="947306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28</a:t>
            </a:fld>
            <a:endParaRPr lang="zh-CN" altLang="en-US"/>
          </a:p>
        </p:txBody>
      </p:sp>
    </p:spTree>
    <p:extLst>
      <p:ext uri="{BB962C8B-B14F-4D97-AF65-F5344CB8AC3E}">
        <p14:creationId xmlns:p14="http://schemas.microsoft.com/office/powerpoint/2010/main" val="142140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29</a:t>
            </a:fld>
            <a:endParaRPr lang="zh-CN" altLang="en-US"/>
          </a:p>
        </p:txBody>
      </p:sp>
    </p:spTree>
    <p:extLst>
      <p:ext uri="{BB962C8B-B14F-4D97-AF65-F5344CB8AC3E}">
        <p14:creationId xmlns:p14="http://schemas.microsoft.com/office/powerpoint/2010/main" val="261012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3</a:t>
            </a:fld>
            <a:endParaRPr lang="zh-CN" altLang="en-US"/>
          </a:p>
        </p:txBody>
      </p:sp>
    </p:spTree>
    <p:extLst>
      <p:ext uri="{BB962C8B-B14F-4D97-AF65-F5344CB8AC3E}">
        <p14:creationId xmlns:p14="http://schemas.microsoft.com/office/powerpoint/2010/main" val="1198720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30</a:t>
            </a:fld>
            <a:endParaRPr lang="zh-CN" altLang="en-US"/>
          </a:p>
        </p:txBody>
      </p:sp>
    </p:spTree>
    <p:extLst>
      <p:ext uri="{BB962C8B-B14F-4D97-AF65-F5344CB8AC3E}">
        <p14:creationId xmlns:p14="http://schemas.microsoft.com/office/powerpoint/2010/main" val="2899182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31</a:t>
            </a:fld>
            <a:endParaRPr lang="zh-CN" altLang="en-US"/>
          </a:p>
        </p:txBody>
      </p:sp>
    </p:spTree>
    <p:extLst>
      <p:ext uri="{BB962C8B-B14F-4D97-AF65-F5344CB8AC3E}">
        <p14:creationId xmlns:p14="http://schemas.microsoft.com/office/powerpoint/2010/main" val="1603438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32</a:t>
            </a:fld>
            <a:endParaRPr lang="zh-CN" altLang="en-US"/>
          </a:p>
        </p:txBody>
      </p:sp>
    </p:spTree>
    <p:extLst>
      <p:ext uri="{BB962C8B-B14F-4D97-AF65-F5344CB8AC3E}">
        <p14:creationId xmlns:p14="http://schemas.microsoft.com/office/powerpoint/2010/main" val="3642821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33</a:t>
            </a:fld>
            <a:endParaRPr lang="zh-CN" altLang="en-US"/>
          </a:p>
        </p:txBody>
      </p:sp>
    </p:spTree>
    <p:extLst>
      <p:ext uri="{BB962C8B-B14F-4D97-AF65-F5344CB8AC3E}">
        <p14:creationId xmlns:p14="http://schemas.microsoft.com/office/powerpoint/2010/main" val="498806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34</a:t>
            </a:fld>
            <a:endParaRPr lang="zh-CN" altLang="en-US"/>
          </a:p>
        </p:txBody>
      </p:sp>
    </p:spTree>
    <p:extLst>
      <p:ext uri="{BB962C8B-B14F-4D97-AF65-F5344CB8AC3E}">
        <p14:creationId xmlns:p14="http://schemas.microsoft.com/office/powerpoint/2010/main" val="2066796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4</a:t>
            </a:fld>
            <a:endParaRPr lang="zh-CN" altLang="en-US"/>
          </a:p>
        </p:txBody>
      </p:sp>
    </p:spTree>
    <p:extLst>
      <p:ext uri="{BB962C8B-B14F-4D97-AF65-F5344CB8AC3E}">
        <p14:creationId xmlns:p14="http://schemas.microsoft.com/office/powerpoint/2010/main" val="3678957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5</a:t>
            </a:fld>
            <a:endParaRPr lang="zh-CN" altLang="en-US"/>
          </a:p>
        </p:txBody>
      </p:sp>
    </p:spTree>
    <p:extLst>
      <p:ext uri="{BB962C8B-B14F-4D97-AF65-F5344CB8AC3E}">
        <p14:creationId xmlns:p14="http://schemas.microsoft.com/office/powerpoint/2010/main" val="400941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6</a:t>
            </a:fld>
            <a:endParaRPr lang="zh-CN" altLang="en-US"/>
          </a:p>
        </p:txBody>
      </p:sp>
    </p:spTree>
    <p:extLst>
      <p:ext uri="{BB962C8B-B14F-4D97-AF65-F5344CB8AC3E}">
        <p14:creationId xmlns:p14="http://schemas.microsoft.com/office/powerpoint/2010/main" val="928697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7</a:t>
            </a:fld>
            <a:endParaRPr lang="zh-CN" altLang="en-US"/>
          </a:p>
        </p:txBody>
      </p:sp>
    </p:spTree>
    <p:extLst>
      <p:ext uri="{BB962C8B-B14F-4D97-AF65-F5344CB8AC3E}">
        <p14:creationId xmlns:p14="http://schemas.microsoft.com/office/powerpoint/2010/main" val="2504832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8</a:t>
            </a:fld>
            <a:endParaRPr lang="zh-CN" altLang="en-US"/>
          </a:p>
        </p:txBody>
      </p:sp>
    </p:spTree>
    <p:extLst>
      <p:ext uri="{BB962C8B-B14F-4D97-AF65-F5344CB8AC3E}">
        <p14:creationId xmlns:p14="http://schemas.microsoft.com/office/powerpoint/2010/main" val="7208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9</a:t>
            </a:fld>
            <a:endParaRPr lang="zh-CN" altLang="en-US"/>
          </a:p>
        </p:txBody>
      </p:sp>
    </p:spTree>
    <p:extLst>
      <p:ext uri="{BB962C8B-B14F-4D97-AF65-F5344CB8AC3E}">
        <p14:creationId xmlns:p14="http://schemas.microsoft.com/office/powerpoint/2010/main" val="771181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2024/6/4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4148161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2024/6/4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3275653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2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2024/6/4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2024/6/4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2024/6/4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11" name="TextBox 4">
            <a:extLst>
              <a:ext uri="{FF2B5EF4-FFF2-40B4-BE49-F238E27FC236}">
                <a16:creationId xmlns:a16="http://schemas.microsoft.com/office/drawing/2014/main" id="{95FC8935-3C15-753D-089B-585A771D1F0B}"/>
              </a:ext>
            </a:extLst>
          </p:cNvPr>
          <p:cNvSpPr txBox="1"/>
          <p:nvPr userDrawn="1"/>
        </p:nvSpPr>
        <p:spPr>
          <a:xfrm>
            <a:off x="1489720" y="6726190"/>
            <a:ext cx="1440159"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ea typeface="微软雅黑" panose="020B0503020204020204" pitchFamily="34" charset="-122"/>
                <a:hlinkClick r:id="rId2"/>
              </a:rPr>
              <a:t>行业</a:t>
            </a: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en-US" altLang="zh-CN" sz="100" dirty="0">
                <a:solidFill>
                  <a:prstClr val="black"/>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975013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2024/6/4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2024/6/4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2024/6/4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2024/6/4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9" r:id="rId6"/>
    <p:sldLayoutId id="2147483654" r:id="rId7"/>
    <p:sldLayoutId id="2147483655" r:id="rId8"/>
    <p:sldLayoutId id="2147483656" r:id="rId9"/>
    <p:sldLayoutId id="2147483657" r:id="rId10"/>
    <p:sldLayoutId id="21474836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78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jp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4.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6.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7.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8.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1.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2.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3.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emf"/><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emf"/><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emf"/><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图片 90" descr="E:\素材\科技\包图网_72224人工智能科技宣传海报\2.jpg2">
            <a:extLst>
              <a:ext uri="{FF2B5EF4-FFF2-40B4-BE49-F238E27FC236}">
                <a16:creationId xmlns:a16="http://schemas.microsoft.com/office/drawing/2014/main" id="{81C5B495-3D48-068F-F65C-C3509C71F02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828" y="-10160"/>
            <a:ext cx="12225655" cy="6866255"/>
          </a:xfrm>
          <a:prstGeom prst="rect">
            <a:avLst/>
          </a:prstGeom>
        </p:spPr>
      </p:pic>
      <p:pic>
        <p:nvPicPr>
          <p:cNvPr id="8" name="图片 7" descr="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70" y="481965"/>
            <a:ext cx="5570220" cy="6374130"/>
          </a:xfrm>
          <a:prstGeom prst="rect">
            <a:avLst/>
          </a:prstGeom>
        </p:spPr>
      </p:pic>
      <p:sp>
        <p:nvSpPr>
          <p:cNvPr id="3" name="TextBox 7">
            <a:extLst>
              <a:ext uri="{FF2B5EF4-FFF2-40B4-BE49-F238E27FC236}">
                <a16:creationId xmlns:a16="http://schemas.microsoft.com/office/drawing/2014/main" id="{065A2C75-B6CA-970A-5B3D-1091289A08DD}"/>
              </a:ext>
            </a:extLst>
          </p:cNvPr>
          <p:cNvSpPr txBox="1"/>
          <p:nvPr/>
        </p:nvSpPr>
        <p:spPr>
          <a:xfrm>
            <a:off x="5874643" y="1313118"/>
            <a:ext cx="5468841" cy="1077218"/>
          </a:xfrm>
          <a:prstGeom prst="rect">
            <a:avLst/>
          </a:prstGeom>
          <a:noFill/>
        </p:spPr>
        <p:txBody>
          <a:bodyPr wrap="square" rtlCol="0" anchor="ctr">
            <a:sp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基于物联网技术</a:t>
            </a:r>
            <a:endParaRPr lang="en-US" altLang="zh-CN" sz="32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zh-CN" altLang="en-US" sz="3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智慧物业管理系统设计与实现</a:t>
            </a:r>
            <a:endParaRPr lang="ko-KR" altLang="en-US" sz="3200" dirty="0">
              <a:solidFill>
                <a:schemeClr val="bg1"/>
              </a:solidFill>
              <a:latin typeface="微软雅黑" panose="020B0503020204020204" pitchFamily="34" charset="-122"/>
              <a:cs typeface="Arial" panose="020B0604020202020204" pitchFamily="34" charset="0"/>
            </a:endParaRPr>
          </a:p>
        </p:txBody>
      </p:sp>
      <p:sp>
        <p:nvSpPr>
          <p:cNvPr id="24" name="矩形 23">
            <a:extLst>
              <a:ext uri="{FF2B5EF4-FFF2-40B4-BE49-F238E27FC236}">
                <a16:creationId xmlns:a16="http://schemas.microsoft.com/office/drawing/2014/main" id="{D4FA3A8A-AB18-67EC-742D-2351DCCF9174}"/>
              </a:ext>
            </a:extLst>
          </p:cNvPr>
          <p:cNvSpPr/>
          <p:nvPr/>
        </p:nvSpPr>
        <p:spPr>
          <a:xfrm>
            <a:off x="6888887" y="3272063"/>
            <a:ext cx="19912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专业班级</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20</a:t>
            </a: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物联网</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2" name="矩形 61">
            <a:extLst>
              <a:ext uri="{FF2B5EF4-FFF2-40B4-BE49-F238E27FC236}">
                <a16:creationId xmlns:a16="http://schemas.microsoft.com/office/drawing/2014/main" id="{DFB4F3FC-47A3-DA21-B9D8-B8B4BCBDAA80}"/>
              </a:ext>
            </a:extLst>
          </p:cNvPr>
          <p:cNvSpPr/>
          <p:nvPr/>
        </p:nvSpPr>
        <p:spPr>
          <a:xfrm>
            <a:off x="6882661" y="3573754"/>
            <a:ext cx="14814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汇报人</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：冯成亿</a:t>
            </a:r>
          </a:p>
        </p:txBody>
      </p:sp>
      <p:sp>
        <p:nvSpPr>
          <p:cNvPr id="70" name="矩形 69">
            <a:extLst>
              <a:ext uri="{FF2B5EF4-FFF2-40B4-BE49-F238E27FC236}">
                <a16:creationId xmlns:a16="http://schemas.microsoft.com/office/drawing/2014/main" id="{6F069656-198E-6E9E-94D9-8C05A5F7E414}"/>
              </a:ext>
            </a:extLst>
          </p:cNvPr>
          <p:cNvSpPr/>
          <p:nvPr/>
        </p:nvSpPr>
        <p:spPr>
          <a:xfrm>
            <a:off x="6882668" y="4170911"/>
            <a:ext cx="14814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指导老师</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：丁俊</a:t>
            </a:r>
          </a:p>
        </p:txBody>
      </p:sp>
      <p:sp>
        <p:nvSpPr>
          <p:cNvPr id="78" name="矩形 77">
            <a:extLst>
              <a:ext uri="{FF2B5EF4-FFF2-40B4-BE49-F238E27FC236}">
                <a16:creationId xmlns:a16="http://schemas.microsoft.com/office/drawing/2014/main" id="{EAE38161-6562-1E90-60D2-7EC4EE42A0EA}"/>
              </a:ext>
            </a:extLst>
          </p:cNvPr>
          <p:cNvSpPr/>
          <p:nvPr/>
        </p:nvSpPr>
        <p:spPr>
          <a:xfrm>
            <a:off x="6882672" y="3872318"/>
            <a:ext cx="183415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学号</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2020313113</a:t>
            </a: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86" name="矩形 85">
            <a:extLst>
              <a:ext uri="{FF2B5EF4-FFF2-40B4-BE49-F238E27FC236}">
                <a16:creationId xmlns:a16="http://schemas.microsoft.com/office/drawing/2014/main" id="{F23D954B-CB53-3968-6D55-C8B1E471A7CA}"/>
              </a:ext>
            </a:extLst>
          </p:cNvPr>
          <p:cNvSpPr/>
          <p:nvPr/>
        </p:nvSpPr>
        <p:spPr>
          <a:xfrm>
            <a:off x="6885777" y="4472591"/>
            <a:ext cx="21355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汇报时间</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400" dirty="0">
                <a:solidFill>
                  <a:schemeClr val="bg1"/>
                </a:solidFill>
                <a:latin typeface="微软雅黑" panose="020B0503020204020204" pitchFamily="34" charset="-122"/>
                <a:ea typeface="微软雅黑" panose="020B0503020204020204" pitchFamily="34" charset="-122"/>
                <a:cs typeface="+mn-ea"/>
                <a:sym typeface="+mn-lt"/>
              </a:rPr>
              <a:t>2024/05/30</a:t>
            </a: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advTm="542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par>
                          <p:cTn id="14" fill="hold">
                            <p:stCondLst>
                              <p:cond delay="0"/>
                            </p:stCondLst>
                            <p:childTnLst>
                              <p:par>
                                <p:cTn id="15" presetID="5" presetClass="entr" presetSubtype="10" fill="hold" nodeType="after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checkerboard(across)">
                                      <p:cBhvr>
                                        <p:cTn id="1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硬件设计</a:t>
            </a:r>
          </a:p>
        </p:txBody>
      </p:sp>
      <p:pic>
        <p:nvPicPr>
          <p:cNvPr id="7170" name="图片 1">
            <a:extLst>
              <a:ext uri="{FF2B5EF4-FFF2-40B4-BE49-F238E27FC236}">
                <a16:creationId xmlns:a16="http://schemas.microsoft.com/office/drawing/2014/main" id="{3CAFB3A0-9B96-BDB0-BAD4-2A03BE99D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22" y="1256047"/>
            <a:ext cx="7952282" cy="410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271193"/>
      </p:ext>
    </p:extLst>
  </p:cSld>
  <p:clrMapOvr>
    <a:masterClrMapping/>
  </p:clrMapOvr>
  <p:transition advTm="3089">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硬件设计</a:t>
            </a:r>
          </a:p>
        </p:txBody>
      </p:sp>
      <p:pic>
        <p:nvPicPr>
          <p:cNvPr id="8196" name="Picture 4" descr="在这里插入图片描述">
            <a:extLst>
              <a:ext uri="{FF2B5EF4-FFF2-40B4-BE49-F238E27FC236}">
                <a16:creationId xmlns:a16="http://schemas.microsoft.com/office/drawing/2014/main" id="{8C7EAF2C-FFE3-7570-07F2-6000F4D62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5898" y="1489318"/>
            <a:ext cx="4876607" cy="4844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024710"/>
      </p:ext>
    </p:extLst>
  </p:cSld>
  <p:clrMapOvr>
    <a:masterClrMapping/>
  </p:clrMapOvr>
  <p:transition advTm="3089">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硬件设计</a:t>
            </a:r>
          </a:p>
        </p:txBody>
      </p:sp>
      <p:pic>
        <p:nvPicPr>
          <p:cNvPr id="9218" name="图片 1">
            <a:extLst>
              <a:ext uri="{FF2B5EF4-FFF2-40B4-BE49-F238E27FC236}">
                <a16:creationId xmlns:a16="http://schemas.microsoft.com/office/drawing/2014/main" id="{FC17ED36-8D6A-9552-32A9-5DE5D00F8C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199" y="1178119"/>
            <a:ext cx="5761037"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图片 1">
            <a:extLst>
              <a:ext uri="{FF2B5EF4-FFF2-40B4-BE49-F238E27FC236}">
                <a16:creationId xmlns:a16="http://schemas.microsoft.com/office/drawing/2014/main" id="{A6EBDEE1-D806-3902-54EB-392D8F25B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155" y="2722041"/>
            <a:ext cx="33575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图片 1">
            <a:extLst>
              <a:ext uri="{FF2B5EF4-FFF2-40B4-BE49-F238E27FC236}">
                <a16:creationId xmlns:a16="http://schemas.microsoft.com/office/drawing/2014/main" id="{7E457A7D-801B-7389-1712-655B7F3DFD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2155" y="3526616"/>
            <a:ext cx="3746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7A091CED-113E-9056-952F-181D8CA33EF4}"/>
              </a:ext>
            </a:extLst>
          </p:cNvPr>
          <p:cNvPicPr>
            <a:picLocks noChangeAspect="1"/>
          </p:cNvPicPr>
          <p:nvPr/>
        </p:nvPicPr>
        <p:blipFill>
          <a:blip r:embed="rId8"/>
          <a:stretch>
            <a:fillRect/>
          </a:stretch>
        </p:blipFill>
        <p:spPr>
          <a:xfrm>
            <a:off x="6692155" y="1498466"/>
            <a:ext cx="4923809" cy="800000"/>
          </a:xfrm>
          <a:prstGeom prst="rect">
            <a:avLst/>
          </a:prstGeom>
        </p:spPr>
      </p:pic>
    </p:spTree>
    <p:extLst>
      <p:ext uri="{BB962C8B-B14F-4D97-AF65-F5344CB8AC3E}">
        <p14:creationId xmlns:p14="http://schemas.microsoft.com/office/powerpoint/2010/main" val="4247465953"/>
      </p:ext>
    </p:extLst>
  </p:cSld>
  <p:clrMapOvr>
    <a:masterClrMapping/>
  </p:clrMapOvr>
  <p:transition advTm="3089">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硬件设计</a:t>
            </a:r>
          </a:p>
        </p:txBody>
      </p:sp>
      <p:pic>
        <p:nvPicPr>
          <p:cNvPr id="10242" name="图片 1">
            <a:extLst>
              <a:ext uri="{FF2B5EF4-FFF2-40B4-BE49-F238E27FC236}">
                <a16:creationId xmlns:a16="http://schemas.microsoft.com/office/drawing/2014/main" id="{5E9EBD87-890F-FCC2-0D55-8DE49BABE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131" y="1943241"/>
            <a:ext cx="10914405" cy="297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6589302"/>
      </p:ext>
    </p:extLst>
  </p:cSld>
  <p:clrMapOvr>
    <a:masterClrMapping/>
  </p:clrMapOvr>
  <p:transition advTm="3089">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硬件设计</a:t>
            </a:r>
          </a:p>
        </p:txBody>
      </p:sp>
      <p:pic>
        <p:nvPicPr>
          <p:cNvPr id="11266" name="图片 1">
            <a:extLst>
              <a:ext uri="{FF2B5EF4-FFF2-40B4-BE49-F238E27FC236}">
                <a16:creationId xmlns:a16="http://schemas.microsoft.com/office/drawing/2014/main" id="{A1D7E373-0A03-319D-8D38-79E0AAA7CC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b="2293"/>
          <a:stretch>
            <a:fillRect/>
          </a:stretch>
        </p:blipFill>
        <p:spPr bwMode="auto">
          <a:xfrm>
            <a:off x="3875418" y="956623"/>
            <a:ext cx="3856878" cy="549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191333"/>
      </p:ext>
    </p:extLst>
  </p:cSld>
  <p:clrMapOvr>
    <a:masterClrMapping/>
  </p:clrMapOvr>
  <p:transition advTm="3089">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硬件设计</a:t>
            </a:r>
          </a:p>
        </p:txBody>
      </p:sp>
      <p:pic>
        <p:nvPicPr>
          <p:cNvPr id="3" name="图片 2">
            <a:extLst>
              <a:ext uri="{FF2B5EF4-FFF2-40B4-BE49-F238E27FC236}">
                <a16:creationId xmlns:a16="http://schemas.microsoft.com/office/drawing/2014/main" id="{BF229781-C27C-00D5-0BBA-9345B10E2E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3475" y="1526107"/>
            <a:ext cx="8038517" cy="4521666"/>
          </a:xfrm>
          <a:prstGeom prst="rect">
            <a:avLst/>
          </a:prstGeom>
        </p:spPr>
      </p:pic>
    </p:spTree>
  </p:cSld>
  <p:clrMapOvr>
    <a:masterClrMapping/>
  </p:clrMapOvr>
  <p:transition advTm="3089">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硬件设计</a:t>
            </a:r>
          </a:p>
        </p:txBody>
      </p:sp>
      <p:pic>
        <p:nvPicPr>
          <p:cNvPr id="6" name="图片 5">
            <a:extLst>
              <a:ext uri="{FF2B5EF4-FFF2-40B4-BE49-F238E27FC236}">
                <a16:creationId xmlns:a16="http://schemas.microsoft.com/office/drawing/2014/main" id="{D41C7DC5-9514-BFF6-8130-9EAF596D55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7830" y="1489318"/>
            <a:ext cx="9109281" cy="4094059"/>
          </a:xfrm>
          <a:prstGeom prst="rect">
            <a:avLst/>
          </a:prstGeom>
        </p:spPr>
      </p:pic>
    </p:spTree>
    <p:extLst>
      <p:ext uri="{BB962C8B-B14F-4D97-AF65-F5344CB8AC3E}">
        <p14:creationId xmlns:p14="http://schemas.microsoft.com/office/powerpoint/2010/main" val="4230776582"/>
      </p:ext>
    </p:extLst>
  </p:cSld>
  <p:clrMapOvr>
    <a:masterClrMapping/>
  </p:clrMapOvr>
  <p:transition advTm="3089">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049830"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登录页面</a:t>
            </a:r>
          </a:p>
        </p:txBody>
      </p:sp>
      <p:pic>
        <p:nvPicPr>
          <p:cNvPr id="12290" name="图片 1">
            <a:extLst>
              <a:ext uri="{FF2B5EF4-FFF2-40B4-BE49-F238E27FC236}">
                <a16:creationId xmlns:a16="http://schemas.microsoft.com/office/drawing/2014/main" id="{095CEA6A-A7FA-05F8-E90B-342756925E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724" y="1256299"/>
            <a:ext cx="8544552" cy="496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314477"/>
      </p:ext>
    </p:extLst>
  </p:cSld>
  <p:clrMapOvr>
    <a:masterClrMapping/>
  </p:clrMapOvr>
  <p:transition advTm="3089">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4889409"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首页</a:t>
            </a:r>
          </a:p>
        </p:txBody>
      </p:sp>
      <p:pic>
        <p:nvPicPr>
          <p:cNvPr id="13314" name="图片 1">
            <a:extLst>
              <a:ext uri="{FF2B5EF4-FFF2-40B4-BE49-F238E27FC236}">
                <a16:creationId xmlns:a16="http://schemas.microsoft.com/office/drawing/2014/main" id="{05E0FE61-8BDE-A081-A1CF-473D61280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93" y="1169153"/>
            <a:ext cx="11315228" cy="502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652819"/>
      </p:ext>
    </p:extLst>
  </p:cSld>
  <p:clrMapOvr>
    <a:masterClrMapping/>
  </p:clrMapOvr>
  <p:transition advTm="3089">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7006967"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员工管理</a:t>
            </a:r>
          </a:p>
        </p:txBody>
      </p:sp>
      <p:pic>
        <p:nvPicPr>
          <p:cNvPr id="14338" name="图片 1">
            <a:extLst>
              <a:ext uri="{FF2B5EF4-FFF2-40B4-BE49-F238E27FC236}">
                <a16:creationId xmlns:a16="http://schemas.microsoft.com/office/drawing/2014/main" id="{3DAD3BC6-87C0-F311-8844-343CA77CC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47" y="1691690"/>
            <a:ext cx="11624106" cy="3088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512126"/>
      </p:ext>
    </p:extLst>
  </p:cSld>
  <p:clrMapOvr>
    <a:masterClrMapping/>
  </p:clrMapOvr>
  <p:transition advTm="3089">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mn-ea"/>
                <a:sym typeface="+mn-lt"/>
              </a:rPr>
              <a:t>绪论</a:t>
            </a:r>
          </a:p>
        </p:txBody>
      </p:sp>
      <p:sp>
        <p:nvSpPr>
          <p:cNvPr id="6" name="TextBox 54">
            <a:extLst>
              <a:ext uri="{FF2B5EF4-FFF2-40B4-BE49-F238E27FC236}">
                <a16:creationId xmlns:a16="http://schemas.microsoft.com/office/drawing/2014/main" id="{0C7151C4-A19F-6179-37A3-B71C0CC363AA}"/>
              </a:ext>
            </a:extLst>
          </p:cNvPr>
          <p:cNvSpPr txBox="1"/>
          <p:nvPr/>
        </p:nvSpPr>
        <p:spPr>
          <a:xfrm>
            <a:off x="5802138" y="2094360"/>
            <a:ext cx="5762807" cy="565924"/>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algn="ct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小区人口流动性日益加剧、停车场的车流量持续增大、居民需求越来越多样化</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7" name="Freeform 5">
            <a:extLst>
              <a:ext uri="{FF2B5EF4-FFF2-40B4-BE49-F238E27FC236}">
                <a16:creationId xmlns:a16="http://schemas.microsoft.com/office/drawing/2014/main" id="{15217206-3076-36C9-84E4-4AF809C915A3}"/>
              </a:ext>
            </a:extLst>
          </p:cNvPr>
          <p:cNvSpPr/>
          <p:nvPr/>
        </p:nvSpPr>
        <p:spPr bwMode="auto">
          <a:xfrm rot="5400000">
            <a:off x="1493113" y="2320162"/>
            <a:ext cx="3066893" cy="27651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alpha val="20000"/>
            </a:schemeClr>
          </a:solidFill>
          <a:ln w="9525" cap="flat">
            <a:noFill/>
            <a:prstDash val="solid"/>
            <a:miter lim="800000"/>
          </a:ln>
        </p:spPr>
        <p:txBody>
          <a:bodyPr vert="horz" wrap="square" lIns="121882" tIns="60941" rIns="121882" bIns="60941" numCol="1" anchor="t" anchorCtr="0" compatLnSpc="1"/>
          <a:lstStyle/>
          <a:p>
            <a:pPr defTabSz="1218565">
              <a:defRPr/>
            </a:pPr>
            <a:endParaRPr lang="zh-CN" altLang="en-US" sz="2400" kern="0">
              <a:solidFill>
                <a:schemeClr val="bg1"/>
              </a:solidFill>
              <a:cs typeface="+mn-ea"/>
              <a:sym typeface="+mn-lt"/>
            </a:endParaRPr>
          </a:p>
        </p:txBody>
      </p:sp>
      <p:sp>
        <p:nvSpPr>
          <p:cNvPr id="8" name="TextBox 56">
            <a:extLst>
              <a:ext uri="{FF2B5EF4-FFF2-40B4-BE49-F238E27FC236}">
                <a16:creationId xmlns:a16="http://schemas.microsoft.com/office/drawing/2014/main" id="{B5DDA3AB-6818-A50D-5708-DA694F07083C}"/>
              </a:ext>
            </a:extLst>
          </p:cNvPr>
          <p:cNvSpPr txBox="1"/>
          <p:nvPr/>
        </p:nvSpPr>
        <p:spPr>
          <a:xfrm>
            <a:off x="2233753" y="3408998"/>
            <a:ext cx="1539779" cy="574003"/>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1218565">
              <a:defRPr/>
            </a:pPr>
            <a:r>
              <a:rPr lang="zh-CN" altLang="en-US" sz="3730" kern="0" dirty="0">
                <a:solidFill>
                  <a:schemeClr val="bg1"/>
                </a:solidFill>
                <a:latin typeface="+mn-lt"/>
                <a:ea typeface="+mn-ea"/>
                <a:cs typeface="+mn-ea"/>
                <a:sym typeface="+mn-lt"/>
              </a:rPr>
              <a:t>新时代</a:t>
            </a:r>
          </a:p>
        </p:txBody>
      </p:sp>
      <p:sp>
        <p:nvSpPr>
          <p:cNvPr id="11" name="Freeform 5">
            <a:extLst>
              <a:ext uri="{FF2B5EF4-FFF2-40B4-BE49-F238E27FC236}">
                <a16:creationId xmlns:a16="http://schemas.microsoft.com/office/drawing/2014/main" id="{FE024664-46BA-8C48-4D1B-AF6A3D4F8A5F}"/>
              </a:ext>
            </a:extLst>
          </p:cNvPr>
          <p:cNvSpPr/>
          <p:nvPr/>
        </p:nvSpPr>
        <p:spPr bwMode="auto">
          <a:xfrm rot="5400000">
            <a:off x="1344187" y="2201587"/>
            <a:ext cx="3364745" cy="300229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chemeClr val="bg1"/>
            </a:solidFill>
            <a:prstDash val="solid"/>
            <a:miter lim="800000"/>
          </a:ln>
        </p:spPr>
        <p:txBody>
          <a:bodyPr vert="horz" wrap="square" lIns="121882" tIns="60941" rIns="121882" bIns="60941" numCol="1" anchor="t" anchorCtr="0" compatLnSpc="1"/>
          <a:lstStyle/>
          <a:p>
            <a:pPr defTabSz="1218565">
              <a:defRPr/>
            </a:pPr>
            <a:endParaRPr lang="zh-CN" altLang="en-US" sz="2400" kern="0">
              <a:solidFill>
                <a:schemeClr val="bg1"/>
              </a:solidFill>
              <a:cs typeface="+mn-ea"/>
              <a:sym typeface="+mn-lt"/>
            </a:endParaRPr>
          </a:p>
        </p:txBody>
      </p:sp>
      <p:sp>
        <p:nvSpPr>
          <p:cNvPr id="13" name="椭圆 12">
            <a:extLst>
              <a:ext uri="{FF2B5EF4-FFF2-40B4-BE49-F238E27FC236}">
                <a16:creationId xmlns:a16="http://schemas.microsoft.com/office/drawing/2014/main" id="{F9E6E48B-5337-DE4C-6978-BB70B12355AE}"/>
              </a:ext>
            </a:extLst>
          </p:cNvPr>
          <p:cNvSpPr/>
          <p:nvPr/>
        </p:nvSpPr>
        <p:spPr>
          <a:xfrm>
            <a:off x="3601975" y="2062195"/>
            <a:ext cx="570243" cy="570243"/>
          </a:xfrm>
          <a:prstGeom prst="ellipse">
            <a:avLst/>
          </a:prstGeom>
          <a:solidFill>
            <a:srgbClr val="213257"/>
          </a:solidFill>
          <a:ln w="25400" cap="flat" cmpd="sng" algn="ctr">
            <a:solidFill>
              <a:sysClr val="window" lastClr="FFFFFF">
                <a:lumMod val="75000"/>
              </a:sysClr>
            </a:solidFill>
            <a:prstDash val="solid"/>
          </a:ln>
          <a:effectLst/>
        </p:spPr>
        <p:txBody>
          <a:bodyPr rtlCol="0" anchor="ctr"/>
          <a:lstStyle/>
          <a:p>
            <a:pPr algn="ctr" defTabSz="1218565">
              <a:defRPr/>
            </a:pPr>
            <a:r>
              <a:rPr lang="en-US" altLang="zh-CN" sz="2400" b="1" kern="0" dirty="0">
                <a:solidFill>
                  <a:schemeClr val="bg1"/>
                </a:solidFill>
                <a:cs typeface="+mn-ea"/>
                <a:sym typeface="+mn-lt"/>
              </a:rPr>
              <a:t>1</a:t>
            </a:r>
          </a:p>
        </p:txBody>
      </p:sp>
      <p:sp>
        <p:nvSpPr>
          <p:cNvPr id="14" name="椭圆 13">
            <a:extLst>
              <a:ext uri="{FF2B5EF4-FFF2-40B4-BE49-F238E27FC236}">
                <a16:creationId xmlns:a16="http://schemas.microsoft.com/office/drawing/2014/main" id="{F9048A7D-58BA-B053-62C5-50F0A3D0876F}"/>
              </a:ext>
            </a:extLst>
          </p:cNvPr>
          <p:cNvSpPr/>
          <p:nvPr/>
        </p:nvSpPr>
        <p:spPr>
          <a:xfrm>
            <a:off x="4327879" y="3417614"/>
            <a:ext cx="570243" cy="570243"/>
          </a:xfrm>
          <a:prstGeom prst="ellipse">
            <a:avLst/>
          </a:prstGeom>
          <a:solidFill>
            <a:srgbClr val="213257"/>
          </a:solidFill>
          <a:ln w="25400" cap="flat" cmpd="sng" algn="ctr">
            <a:solidFill>
              <a:sysClr val="window" lastClr="FFFFFF">
                <a:lumMod val="75000"/>
              </a:sysClr>
            </a:solidFill>
            <a:prstDash val="solid"/>
          </a:ln>
          <a:effectLst/>
        </p:spPr>
        <p:txBody>
          <a:bodyPr rtlCol="0" anchor="ctr"/>
          <a:lstStyle/>
          <a:p>
            <a:pPr algn="ctr" defTabSz="1218565">
              <a:defRPr/>
            </a:pPr>
            <a:r>
              <a:rPr lang="en-US" altLang="zh-CN" sz="2400" b="1" kern="0" dirty="0">
                <a:solidFill>
                  <a:schemeClr val="bg1"/>
                </a:solidFill>
                <a:cs typeface="+mn-ea"/>
                <a:sym typeface="+mn-lt"/>
              </a:rPr>
              <a:t>2</a:t>
            </a:r>
          </a:p>
        </p:txBody>
      </p:sp>
      <p:sp>
        <p:nvSpPr>
          <p:cNvPr id="15" name="椭圆 14">
            <a:extLst>
              <a:ext uri="{FF2B5EF4-FFF2-40B4-BE49-F238E27FC236}">
                <a16:creationId xmlns:a16="http://schemas.microsoft.com/office/drawing/2014/main" id="{8747A3FC-FFC4-9CD9-ACE9-3B6AC612B60A}"/>
              </a:ext>
            </a:extLst>
          </p:cNvPr>
          <p:cNvSpPr/>
          <p:nvPr/>
        </p:nvSpPr>
        <p:spPr>
          <a:xfrm>
            <a:off x="3601975" y="4765010"/>
            <a:ext cx="570243" cy="570243"/>
          </a:xfrm>
          <a:prstGeom prst="ellipse">
            <a:avLst/>
          </a:prstGeom>
          <a:solidFill>
            <a:srgbClr val="213257"/>
          </a:solidFill>
          <a:ln w="25400" cap="flat" cmpd="sng" algn="ctr">
            <a:solidFill>
              <a:sysClr val="window" lastClr="FFFFFF">
                <a:lumMod val="75000"/>
              </a:sysClr>
            </a:solidFill>
            <a:prstDash val="solid"/>
          </a:ln>
          <a:effectLst/>
        </p:spPr>
        <p:txBody>
          <a:bodyPr rtlCol="0" anchor="ctr"/>
          <a:lstStyle/>
          <a:p>
            <a:pPr algn="ctr" defTabSz="1218565">
              <a:defRPr/>
            </a:pPr>
            <a:r>
              <a:rPr lang="en-US" altLang="zh-CN" sz="2400" b="1" kern="0" dirty="0">
                <a:solidFill>
                  <a:schemeClr val="bg1"/>
                </a:solidFill>
                <a:cs typeface="+mn-ea"/>
                <a:sym typeface="+mn-lt"/>
              </a:rPr>
              <a:t>3</a:t>
            </a:r>
          </a:p>
        </p:txBody>
      </p:sp>
      <p:grpSp>
        <p:nvGrpSpPr>
          <p:cNvPr id="16" name="组合 15">
            <a:extLst>
              <a:ext uri="{FF2B5EF4-FFF2-40B4-BE49-F238E27FC236}">
                <a16:creationId xmlns:a16="http://schemas.microsoft.com/office/drawing/2014/main" id="{63DDE7A4-0CAD-25CC-28B6-748B660BC71E}"/>
              </a:ext>
            </a:extLst>
          </p:cNvPr>
          <p:cNvGrpSpPr/>
          <p:nvPr/>
        </p:nvGrpSpPr>
        <p:grpSpPr>
          <a:xfrm>
            <a:off x="4172218" y="2110978"/>
            <a:ext cx="1401873" cy="472678"/>
            <a:chOff x="3513818" y="1963801"/>
            <a:chExt cx="1051729" cy="354618"/>
          </a:xfrm>
        </p:grpSpPr>
        <p:cxnSp>
          <p:nvCxnSpPr>
            <p:cNvPr id="17" name="直接连接符 16">
              <a:extLst>
                <a:ext uri="{FF2B5EF4-FFF2-40B4-BE49-F238E27FC236}">
                  <a16:creationId xmlns:a16="http://schemas.microsoft.com/office/drawing/2014/main" id="{11E3A136-EBF5-CBC7-B9C7-D9A38DCF3D8B}"/>
                </a:ext>
              </a:extLst>
            </p:cNvPr>
            <p:cNvCxnSpPr/>
            <p:nvPr/>
          </p:nvCxnSpPr>
          <p:spPr>
            <a:xfrm>
              <a:off x="3513818" y="2141110"/>
              <a:ext cx="1051729" cy="0"/>
            </a:xfrm>
            <a:prstGeom prst="line">
              <a:avLst/>
            </a:prstGeom>
            <a:noFill/>
            <a:ln w="9525" cap="flat" cmpd="sng" algn="ctr">
              <a:solidFill>
                <a:schemeClr val="bg1">
                  <a:lumMod val="85000"/>
                </a:schemeClr>
              </a:solidFill>
              <a:prstDash val="dash"/>
              <a:tailEnd type="oval"/>
            </a:ln>
            <a:effectLst/>
          </p:spPr>
        </p:cxnSp>
        <p:cxnSp>
          <p:nvCxnSpPr>
            <p:cNvPr id="18" name="直接连接符 17">
              <a:extLst>
                <a:ext uri="{FF2B5EF4-FFF2-40B4-BE49-F238E27FC236}">
                  <a16:creationId xmlns:a16="http://schemas.microsoft.com/office/drawing/2014/main" id="{ED895841-D95B-2077-2052-EBEBBA40137D}"/>
                </a:ext>
              </a:extLst>
            </p:cNvPr>
            <p:cNvCxnSpPr/>
            <p:nvPr/>
          </p:nvCxnSpPr>
          <p:spPr>
            <a:xfrm>
              <a:off x="4565547" y="1963801"/>
              <a:ext cx="0" cy="354618"/>
            </a:xfrm>
            <a:prstGeom prst="line">
              <a:avLst/>
            </a:prstGeom>
            <a:noFill/>
            <a:ln w="9525" cap="flat" cmpd="sng" algn="ctr">
              <a:solidFill>
                <a:schemeClr val="bg1">
                  <a:lumMod val="85000"/>
                </a:schemeClr>
              </a:solidFill>
              <a:prstDash val="solid"/>
            </a:ln>
            <a:effectLst/>
          </p:spPr>
        </p:cxnSp>
      </p:grpSp>
      <p:sp>
        <p:nvSpPr>
          <p:cNvPr id="19" name="TextBox 64">
            <a:extLst>
              <a:ext uri="{FF2B5EF4-FFF2-40B4-BE49-F238E27FC236}">
                <a16:creationId xmlns:a16="http://schemas.microsoft.com/office/drawing/2014/main" id="{18BB8C26-181A-2D83-4ED2-F349F93C6AAF}"/>
              </a:ext>
            </a:extLst>
          </p:cNvPr>
          <p:cNvSpPr txBox="1"/>
          <p:nvPr/>
        </p:nvSpPr>
        <p:spPr>
          <a:xfrm>
            <a:off x="6506706" y="3449779"/>
            <a:ext cx="5058243" cy="565924"/>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algn="ct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传统的物业管理模式由于其服务效率和质量受限于人工操作的局限性</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TextBox 65">
            <a:extLst>
              <a:ext uri="{FF2B5EF4-FFF2-40B4-BE49-F238E27FC236}">
                <a16:creationId xmlns:a16="http://schemas.microsoft.com/office/drawing/2014/main" id="{4C4B9B44-B18E-0B71-AE97-1681CC862AC4}"/>
              </a:ext>
            </a:extLst>
          </p:cNvPr>
          <p:cNvSpPr txBox="1"/>
          <p:nvPr/>
        </p:nvSpPr>
        <p:spPr>
          <a:xfrm>
            <a:off x="5802138" y="4914900"/>
            <a:ext cx="5732385" cy="270459"/>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algn="ct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能够对物业运营中的各种问题进行即时反馈和处理</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21" name="组合 20">
            <a:extLst>
              <a:ext uri="{FF2B5EF4-FFF2-40B4-BE49-F238E27FC236}">
                <a16:creationId xmlns:a16="http://schemas.microsoft.com/office/drawing/2014/main" id="{0880D218-2BD4-82D8-A7DF-CB1773336CD3}"/>
              </a:ext>
            </a:extLst>
          </p:cNvPr>
          <p:cNvGrpSpPr/>
          <p:nvPr/>
        </p:nvGrpSpPr>
        <p:grpSpPr>
          <a:xfrm>
            <a:off x="4904219" y="3466395"/>
            <a:ext cx="1401873" cy="472678"/>
            <a:chOff x="3513818" y="1963801"/>
            <a:chExt cx="1051729" cy="354618"/>
          </a:xfrm>
        </p:grpSpPr>
        <p:cxnSp>
          <p:nvCxnSpPr>
            <p:cNvPr id="22" name="直接连接符 21">
              <a:extLst>
                <a:ext uri="{FF2B5EF4-FFF2-40B4-BE49-F238E27FC236}">
                  <a16:creationId xmlns:a16="http://schemas.microsoft.com/office/drawing/2014/main" id="{F883359A-0C1B-3562-DE69-92A216CE2C8C}"/>
                </a:ext>
              </a:extLst>
            </p:cNvPr>
            <p:cNvCxnSpPr/>
            <p:nvPr/>
          </p:nvCxnSpPr>
          <p:spPr>
            <a:xfrm>
              <a:off x="3513818" y="2141110"/>
              <a:ext cx="1051729" cy="0"/>
            </a:xfrm>
            <a:prstGeom prst="line">
              <a:avLst/>
            </a:prstGeom>
            <a:noFill/>
            <a:ln w="9525" cap="flat" cmpd="sng" algn="ctr">
              <a:solidFill>
                <a:schemeClr val="bg1">
                  <a:lumMod val="85000"/>
                </a:schemeClr>
              </a:solidFill>
              <a:prstDash val="dash"/>
              <a:tailEnd type="oval"/>
            </a:ln>
            <a:effectLst/>
          </p:spPr>
        </p:cxnSp>
        <p:cxnSp>
          <p:nvCxnSpPr>
            <p:cNvPr id="24" name="直接连接符 23">
              <a:extLst>
                <a:ext uri="{FF2B5EF4-FFF2-40B4-BE49-F238E27FC236}">
                  <a16:creationId xmlns:a16="http://schemas.microsoft.com/office/drawing/2014/main" id="{8D8D485F-63C2-2504-5780-97888CB149C8}"/>
                </a:ext>
              </a:extLst>
            </p:cNvPr>
            <p:cNvCxnSpPr/>
            <p:nvPr/>
          </p:nvCxnSpPr>
          <p:spPr>
            <a:xfrm>
              <a:off x="4565547" y="1963801"/>
              <a:ext cx="0" cy="354618"/>
            </a:xfrm>
            <a:prstGeom prst="line">
              <a:avLst/>
            </a:prstGeom>
            <a:noFill/>
            <a:ln w="9525" cap="flat" cmpd="sng" algn="ctr">
              <a:solidFill>
                <a:schemeClr val="bg1">
                  <a:lumMod val="85000"/>
                </a:schemeClr>
              </a:solidFill>
              <a:prstDash val="solid"/>
            </a:ln>
            <a:effectLst/>
          </p:spPr>
        </p:cxnSp>
      </p:grpSp>
      <p:grpSp>
        <p:nvGrpSpPr>
          <p:cNvPr id="25" name="组合 24">
            <a:extLst>
              <a:ext uri="{FF2B5EF4-FFF2-40B4-BE49-F238E27FC236}">
                <a16:creationId xmlns:a16="http://schemas.microsoft.com/office/drawing/2014/main" id="{23B926E0-38A5-CA21-5272-4304718D45AF}"/>
              </a:ext>
            </a:extLst>
          </p:cNvPr>
          <p:cNvGrpSpPr/>
          <p:nvPr/>
        </p:nvGrpSpPr>
        <p:grpSpPr>
          <a:xfrm>
            <a:off x="4172218" y="4813791"/>
            <a:ext cx="1401873" cy="472678"/>
            <a:chOff x="3513818" y="1963801"/>
            <a:chExt cx="1051729" cy="354618"/>
          </a:xfrm>
        </p:grpSpPr>
        <p:cxnSp>
          <p:nvCxnSpPr>
            <p:cNvPr id="26" name="直接连接符 25">
              <a:extLst>
                <a:ext uri="{FF2B5EF4-FFF2-40B4-BE49-F238E27FC236}">
                  <a16:creationId xmlns:a16="http://schemas.microsoft.com/office/drawing/2014/main" id="{C587B862-9E64-0CFD-EE00-05DBA0B2C20F}"/>
                </a:ext>
              </a:extLst>
            </p:cNvPr>
            <p:cNvCxnSpPr/>
            <p:nvPr/>
          </p:nvCxnSpPr>
          <p:spPr>
            <a:xfrm>
              <a:off x="3513818" y="2141110"/>
              <a:ext cx="1051729" cy="0"/>
            </a:xfrm>
            <a:prstGeom prst="line">
              <a:avLst/>
            </a:prstGeom>
            <a:noFill/>
            <a:ln w="9525" cap="flat" cmpd="sng" algn="ctr">
              <a:solidFill>
                <a:schemeClr val="bg1">
                  <a:lumMod val="85000"/>
                </a:schemeClr>
              </a:solidFill>
              <a:prstDash val="dash"/>
              <a:tailEnd type="oval"/>
            </a:ln>
            <a:effectLst/>
          </p:spPr>
        </p:cxnSp>
        <p:cxnSp>
          <p:nvCxnSpPr>
            <p:cNvPr id="27" name="直接连接符 26">
              <a:extLst>
                <a:ext uri="{FF2B5EF4-FFF2-40B4-BE49-F238E27FC236}">
                  <a16:creationId xmlns:a16="http://schemas.microsoft.com/office/drawing/2014/main" id="{5A7B4582-DB57-1663-C0DA-0DDA535BB783}"/>
                </a:ext>
              </a:extLst>
            </p:cNvPr>
            <p:cNvCxnSpPr/>
            <p:nvPr/>
          </p:nvCxnSpPr>
          <p:spPr>
            <a:xfrm>
              <a:off x="4565547" y="1963801"/>
              <a:ext cx="0" cy="354618"/>
            </a:xfrm>
            <a:prstGeom prst="line">
              <a:avLst/>
            </a:prstGeom>
            <a:noFill/>
            <a:ln w="9525" cap="flat" cmpd="sng" algn="ctr">
              <a:solidFill>
                <a:schemeClr val="bg1">
                  <a:lumMod val="85000"/>
                </a:schemeClr>
              </a:solidFill>
              <a:prstDash val="solid"/>
            </a:ln>
            <a:effectLst/>
          </p:spPr>
        </p:cxnSp>
      </p:grpSp>
    </p:spTree>
  </p:cSld>
  <p:clrMapOvr>
    <a:masterClrMapping/>
  </p:clrMapOvr>
  <p:transition advTm="2714">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anim calcmode="lin" valueType="num">
                                      <p:cBhvr>
                                        <p:cTn id="25" dur="500" fill="hold"/>
                                        <p:tgtEl>
                                          <p:spTgt spid="8"/>
                                        </p:tgtEl>
                                        <p:attrNameLst>
                                          <p:attrName>ppt_x</p:attrName>
                                        </p:attrNameLst>
                                      </p:cBhvr>
                                      <p:tavLst>
                                        <p:tav tm="0">
                                          <p:val>
                                            <p:fltVal val="0.5"/>
                                          </p:val>
                                        </p:tav>
                                        <p:tav tm="100000">
                                          <p:val>
                                            <p:strVal val="#ppt_x"/>
                                          </p:val>
                                        </p:tav>
                                      </p:tavLst>
                                    </p:anim>
                                    <p:anim calcmode="lin" valueType="num">
                                      <p:cBhvr>
                                        <p:cTn id="26" dur="500" fill="hold"/>
                                        <p:tgtEl>
                                          <p:spTgt spid="8"/>
                                        </p:tgtEl>
                                        <p:attrNameLst>
                                          <p:attrName>ppt_y</p:attrName>
                                        </p:attrNameLst>
                                      </p:cBhvr>
                                      <p:tavLst>
                                        <p:tav tm="0">
                                          <p:val>
                                            <p:fltVal val="0.5"/>
                                          </p:val>
                                        </p:tav>
                                        <p:tav tm="100000">
                                          <p:val>
                                            <p:strVal val="#ppt_y"/>
                                          </p:val>
                                        </p:tav>
                                      </p:tavLst>
                                    </p:anim>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childTnLst>
                          </p:cTn>
                        </p:par>
                        <p:par>
                          <p:cTn id="43" fill="hold">
                            <p:stCondLst>
                              <p:cond delay="1900"/>
                            </p:stCondLst>
                            <p:childTnLst>
                              <p:par>
                                <p:cTn id="44" presetID="22" presetClass="entr" presetSubtype="8"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par>
                          <p:cTn id="47" fill="hold">
                            <p:stCondLst>
                              <p:cond delay="2400"/>
                            </p:stCondLst>
                            <p:childTnLst>
                              <p:par>
                                <p:cTn id="48" presetID="22" presetClass="entr" presetSubtype="8"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300"/>
                                        <p:tgtEl>
                                          <p:spTgt spid="6"/>
                                        </p:tgtEl>
                                      </p:cBhvr>
                                    </p:animEffect>
                                  </p:childTnLst>
                                </p:cTn>
                              </p:par>
                            </p:childTnLst>
                          </p:cTn>
                        </p:par>
                        <p:par>
                          <p:cTn id="51" fill="hold">
                            <p:stCondLst>
                              <p:cond delay="27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3200"/>
                            </p:stCondLst>
                            <p:childTnLst>
                              <p:par>
                                <p:cTn id="56" presetID="22" presetClass="entr" presetSubtype="8"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300"/>
                                        <p:tgtEl>
                                          <p:spTgt spid="19"/>
                                        </p:tgtEl>
                                      </p:cBhvr>
                                    </p:animEffect>
                                  </p:childTnLst>
                                </p:cTn>
                              </p:par>
                            </p:childTnLst>
                          </p:cTn>
                        </p:par>
                        <p:par>
                          <p:cTn id="59" fill="hold">
                            <p:stCondLst>
                              <p:cond delay="3500"/>
                            </p:stCondLst>
                            <p:childTnLst>
                              <p:par>
                                <p:cTn id="60" presetID="22" presetClass="entr" presetSubtype="8" fill="hold"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par>
                          <p:cTn id="63" fill="hold">
                            <p:stCondLst>
                              <p:cond delay="4000"/>
                            </p:stCondLst>
                            <p:childTnLst>
                              <p:par>
                                <p:cTn id="64" presetID="22" presetClass="entr" presetSubtype="8"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P spid="11" grpId="0" bldLvl="0" animBg="1"/>
      <p:bldP spid="13" grpId="0" bldLvl="0" animBg="1"/>
      <p:bldP spid="14" grpId="0" bldLvl="0" animBg="1"/>
      <p:bldP spid="15" grpId="0" bldLvl="0" animBg="1"/>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595261"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角色管理</a:t>
            </a:r>
          </a:p>
        </p:txBody>
      </p:sp>
      <p:pic>
        <p:nvPicPr>
          <p:cNvPr id="15363" name="图片 1">
            <a:extLst>
              <a:ext uri="{FF2B5EF4-FFF2-40B4-BE49-F238E27FC236}">
                <a16:creationId xmlns:a16="http://schemas.microsoft.com/office/drawing/2014/main" id="{723F5462-4E1C-65E3-6374-EF4065C10A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86" y="2105364"/>
            <a:ext cx="11013567" cy="214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645405"/>
      </p:ext>
    </p:extLst>
  </p:cSld>
  <p:clrMapOvr>
    <a:masterClrMapping/>
  </p:clrMapOvr>
  <p:transition advTm="3089">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6317156"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权限管理</a:t>
            </a:r>
          </a:p>
        </p:txBody>
      </p:sp>
      <p:pic>
        <p:nvPicPr>
          <p:cNvPr id="16386" name="图片 1">
            <a:extLst>
              <a:ext uri="{FF2B5EF4-FFF2-40B4-BE49-F238E27FC236}">
                <a16:creationId xmlns:a16="http://schemas.microsoft.com/office/drawing/2014/main" id="{1B108DDE-887C-A5A8-5BBB-6DAD46831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223" y="2346909"/>
            <a:ext cx="11749554" cy="2626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128239"/>
      </p:ext>
    </p:extLst>
  </p:cSld>
  <p:clrMapOvr>
    <a:masterClrMapping/>
  </p:clrMapOvr>
  <p:transition advTm="3089">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6317156"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栋数管理</a:t>
            </a:r>
          </a:p>
        </p:txBody>
      </p:sp>
      <p:pic>
        <p:nvPicPr>
          <p:cNvPr id="17410" name="图片 1">
            <a:extLst>
              <a:ext uri="{FF2B5EF4-FFF2-40B4-BE49-F238E27FC236}">
                <a16:creationId xmlns:a16="http://schemas.microsoft.com/office/drawing/2014/main" id="{B13E2DF6-82B9-B407-5D81-A05E367C4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88" y="1489318"/>
            <a:ext cx="11447623" cy="358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001572"/>
      </p:ext>
    </p:extLst>
  </p:cSld>
  <p:clrMapOvr>
    <a:masterClrMapping/>
  </p:clrMapOvr>
  <p:transition advTm="3089">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017746"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单元管理</a:t>
            </a:r>
          </a:p>
        </p:txBody>
      </p:sp>
      <p:pic>
        <p:nvPicPr>
          <p:cNvPr id="18434" name="图片 1">
            <a:extLst>
              <a:ext uri="{FF2B5EF4-FFF2-40B4-BE49-F238E27FC236}">
                <a16:creationId xmlns:a16="http://schemas.microsoft.com/office/drawing/2014/main" id="{06E02F34-4FBD-1B77-3A21-A2744FF35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025" y="1402447"/>
            <a:ext cx="11559950" cy="4220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0307612"/>
      </p:ext>
    </p:extLst>
  </p:cSld>
  <p:clrMapOvr>
    <a:masterClrMapping/>
  </p:clrMapOvr>
  <p:transition advTm="3089">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6654040"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房屋列表</a:t>
            </a:r>
          </a:p>
        </p:txBody>
      </p:sp>
      <p:pic>
        <p:nvPicPr>
          <p:cNvPr id="19459" name="图片 1">
            <a:extLst>
              <a:ext uri="{FF2B5EF4-FFF2-40B4-BE49-F238E27FC236}">
                <a16:creationId xmlns:a16="http://schemas.microsoft.com/office/drawing/2014/main" id="{58BDF7CC-7FEF-325C-871C-4480FC0924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328" y="1455219"/>
            <a:ext cx="10526625" cy="414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4672511"/>
      </p:ext>
    </p:extLst>
  </p:cSld>
  <p:clrMapOvr>
    <a:masterClrMapping/>
  </p:clrMapOvr>
  <p:transition advTm="3089">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6044440"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车位管理</a:t>
            </a:r>
          </a:p>
        </p:txBody>
      </p:sp>
      <p:pic>
        <p:nvPicPr>
          <p:cNvPr id="20482" name="图片 1">
            <a:extLst>
              <a:ext uri="{FF2B5EF4-FFF2-40B4-BE49-F238E27FC236}">
                <a16:creationId xmlns:a16="http://schemas.microsoft.com/office/drawing/2014/main" id="{6378A775-6071-4D18-75CC-C7BA131016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966" y="1675566"/>
            <a:ext cx="11183275" cy="3575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7397836"/>
      </p:ext>
    </p:extLst>
  </p:cSld>
  <p:clrMapOvr>
    <a:masterClrMapping/>
  </p:clrMapOvr>
  <p:transition advTm="3089">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4841282"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业主管理</a:t>
            </a:r>
          </a:p>
        </p:txBody>
      </p:sp>
      <p:pic>
        <p:nvPicPr>
          <p:cNvPr id="21506" name="图片 1">
            <a:extLst>
              <a:ext uri="{FF2B5EF4-FFF2-40B4-BE49-F238E27FC236}">
                <a16:creationId xmlns:a16="http://schemas.microsoft.com/office/drawing/2014/main" id="{BE228682-B189-55C6-03F6-8B1588F084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40" y="1489318"/>
            <a:ext cx="10372291" cy="320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673767"/>
      </p:ext>
    </p:extLst>
  </p:cSld>
  <p:clrMapOvr>
    <a:masterClrMapping/>
  </p:clrMapOvr>
  <p:transition advTm="3089">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065872"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收费管理</a:t>
            </a:r>
          </a:p>
        </p:txBody>
      </p:sp>
      <p:pic>
        <p:nvPicPr>
          <p:cNvPr id="22530" name="图片 1">
            <a:extLst>
              <a:ext uri="{FF2B5EF4-FFF2-40B4-BE49-F238E27FC236}">
                <a16:creationId xmlns:a16="http://schemas.microsoft.com/office/drawing/2014/main" id="{B2FE7B53-21E0-3EBF-94A0-C2B13BABB17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0258" y="1281807"/>
            <a:ext cx="57610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图片 1">
            <a:extLst>
              <a:ext uri="{FF2B5EF4-FFF2-40B4-BE49-F238E27FC236}">
                <a16:creationId xmlns:a16="http://schemas.microsoft.com/office/drawing/2014/main" id="{F4EE541D-8316-9FBA-6B5A-B0979E85BD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0257" y="2984900"/>
            <a:ext cx="5761037"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图片 1">
            <a:extLst>
              <a:ext uri="{FF2B5EF4-FFF2-40B4-BE49-F238E27FC236}">
                <a16:creationId xmlns:a16="http://schemas.microsoft.com/office/drawing/2014/main" id="{CDA876A5-2CDD-D130-11F5-916A02B9EB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60257" y="4753081"/>
            <a:ext cx="5761037"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752905"/>
      </p:ext>
    </p:extLst>
  </p:cSld>
  <p:clrMapOvr>
    <a:masterClrMapping/>
  </p:clrMapOvr>
  <p:transition advTm="3089">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065872"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缴费记录</a:t>
            </a:r>
          </a:p>
        </p:txBody>
      </p:sp>
      <p:pic>
        <p:nvPicPr>
          <p:cNvPr id="23554" name="图片 1">
            <a:extLst>
              <a:ext uri="{FF2B5EF4-FFF2-40B4-BE49-F238E27FC236}">
                <a16:creationId xmlns:a16="http://schemas.microsoft.com/office/drawing/2014/main" id="{BC356CFB-5709-9E2E-81DD-FACCB3FADA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40469" y="1094582"/>
            <a:ext cx="5753100"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图片 1">
            <a:extLst>
              <a:ext uri="{FF2B5EF4-FFF2-40B4-BE49-F238E27FC236}">
                <a16:creationId xmlns:a16="http://schemas.microsoft.com/office/drawing/2014/main" id="{0FBAB619-0DF5-F9CC-9C17-B408719CC7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0469" y="2936825"/>
            <a:ext cx="5768975"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图片 1">
            <a:extLst>
              <a:ext uri="{FF2B5EF4-FFF2-40B4-BE49-F238E27FC236}">
                <a16:creationId xmlns:a16="http://schemas.microsoft.com/office/drawing/2014/main" id="{95F67CD0-6468-F609-A5DA-D13E3953AD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40469" y="4775993"/>
            <a:ext cx="576897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4655294"/>
      </p:ext>
    </p:extLst>
  </p:cSld>
  <p:clrMapOvr>
    <a:masterClrMapping/>
  </p:clrMapOvr>
  <p:transition advTm="3089">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065872"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投诉管理</a:t>
            </a:r>
          </a:p>
        </p:txBody>
      </p:sp>
      <p:pic>
        <p:nvPicPr>
          <p:cNvPr id="24578" name="图片 1">
            <a:extLst>
              <a:ext uri="{FF2B5EF4-FFF2-40B4-BE49-F238E27FC236}">
                <a16:creationId xmlns:a16="http://schemas.microsoft.com/office/drawing/2014/main" id="{9F737240-94E0-8C0E-797A-E029565897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5495" y="969053"/>
            <a:ext cx="5761037" cy="199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图片 1">
            <a:extLst>
              <a:ext uri="{FF2B5EF4-FFF2-40B4-BE49-F238E27FC236}">
                <a16:creationId xmlns:a16="http://schemas.microsoft.com/office/drawing/2014/main" id="{D23F5F78-6D5E-12BE-58CC-54DA029E8D0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3432" y="3467611"/>
            <a:ext cx="57531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4875594"/>
      </p:ext>
    </p:extLst>
  </p:cSld>
  <p:clrMapOvr>
    <a:masterClrMapping/>
  </p:clrMapOvr>
  <p:transition advTm="3089">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mn-ea"/>
                <a:sym typeface="+mn-lt"/>
              </a:rPr>
              <a:t>技术原理和背景</a:t>
            </a:r>
          </a:p>
        </p:txBody>
      </p:sp>
      <p:sp>
        <p:nvSpPr>
          <p:cNvPr id="6" name="TextBox 54">
            <a:extLst>
              <a:ext uri="{FF2B5EF4-FFF2-40B4-BE49-F238E27FC236}">
                <a16:creationId xmlns:a16="http://schemas.microsoft.com/office/drawing/2014/main" id="{0C7151C4-A19F-6179-37A3-B71C0CC363AA}"/>
              </a:ext>
            </a:extLst>
          </p:cNvPr>
          <p:cNvSpPr txBox="1"/>
          <p:nvPr/>
        </p:nvSpPr>
        <p:spPr>
          <a:xfrm>
            <a:off x="985520" y="1641303"/>
            <a:ext cx="10579433" cy="848822"/>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cs typeface="+mn-ea"/>
                <a:sym typeface="+mn-lt"/>
              </a:rPr>
              <a:t>STM32</a:t>
            </a:r>
            <a:r>
              <a:rPr lang="zh-CN" altLang="en-US" sz="24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400" dirty="0">
                <a:solidFill>
                  <a:schemeClr val="bg1"/>
                </a:solidFill>
                <a:latin typeface="微软雅黑" panose="020B0503020204020204" pitchFamily="34" charset="-122"/>
                <a:ea typeface="微软雅黑" panose="020B0503020204020204" pitchFamily="34" charset="-122"/>
                <a:cs typeface="+mn-ea"/>
                <a:sym typeface="+mn-lt"/>
              </a:rPr>
              <a:t>Keil</a:t>
            </a:r>
            <a:r>
              <a:rPr lang="zh-CN" altLang="en-US" sz="24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400" dirty="0">
                <a:solidFill>
                  <a:schemeClr val="bg1"/>
                </a:solidFill>
                <a:latin typeface="微软雅黑" panose="020B0503020204020204" pitchFamily="34" charset="-122"/>
                <a:ea typeface="微软雅黑" panose="020B0503020204020204" pitchFamily="34" charset="-122"/>
                <a:cs typeface="+mn-ea"/>
                <a:sym typeface="+mn-lt"/>
              </a:rPr>
              <a:t>STM32CUBEMAX</a:t>
            </a:r>
            <a:r>
              <a:rPr lang="zh-CN" altLang="en-US" sz="2400" dirty="0">
                <a:solidFill>
                  <a:schemeClr val="bg1"/>
                </a:solidFill>
                <a:latin typeface="微软雅黑" panose="020B0503020204020204" pitchFamily="34" charset="-122"/>
                <a:ea typeface="微软雅黑" panose="020B0503020204020204" pitchFamily="34" charset="-122"/>
                <a:cs typeface="+mn-ea"/>
                <a:sym typeface="+mn-lt"/>
              </a:rPr>
              <a:t>）</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cs typeface="+mn-ea"/>
                <a:sym typeface="+mn-lt"/>
              </a:rPr>
              <a:t>ESP32CAM(Arduino)</a:t>
            </a:r>
          </a:p>
        </p:txBody>
      </p:sp>
      <p:sp>
        <p:nvSpPr>
          <p:cNvPr id="19" name="TextBox 64">
            <a:extLst>
              <a:ext uri="{FF2B5EF4-FFF2-40B4-BE49-F238E27FC236}">
                <a16:creationId xmlns:a16="http://schemas.microsoft.com/office/drawing/2014/main" id="{18BB8C26-181A-2D83-4ED2-F349F93C6AAF}"/>
              </a:ext>
            </a:extLst>
          </p:cNvPr>
          <p:cNvSpPr txBox="1"/>
          <p:nvPr/>
        </p:nvSpPr>
        <p:spPr>
          <a:xfrm>
            <a:off x="985516" y="1030105"/>
            <a:ext cx="5058243" cy="540854"/>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a:lnSpc>
                <a:spcPct val="120000"/>
              </a:lnSpc>
            </a:pPr>
            <a:r>
              <a:rPr lang="zh-CN" altLang="en-US" sz="3200" dirty="0">
                <a:solidFill>
                  <a:schemeClr val="bg1"/>
                </a:solidFill>
                <a:latin typeface="微软雅黑" panose="020B0503020204020204" pitchFamily="34" charset="-122"/>
                <a:ea typeface="微软雅黑" panose="020B0503020204020204" pitchFamily="34" charset="-122"/>
                <a:cs typeface="+mn-ea"/>
                <a:sym typeface="+mn-lt"/>
              </a:rPr>
              <a:t>硬件方面：</a:t>
            </a:r>
            <a:endParaRPr lang="en-US" altLang="zh-CN"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 name="TextBox 64">
            <a:extLst>
              <a:ext uri="{FF2B5EF4-FFF2-40B4-BE49-F238E27FC236}">
                <a16:creationId xmlns:a16="http://schemas.microsoft.com/office/drawing/2014/main" id="{2A48ED2E-1A14-76CC-2C9D-AA458600D8B9}"/>
              </a:ext>
            </a:extLst>
          </p:cNvPr>
          <p:cNvSpPr txBox="1"/>
          <p:nvPr/>
        </p:nvSpPr>
        <p:spPr>
          <a:xfrm>
            <a:off x="985515" y="3321200"/>
            <a:ext cx="5058243" cy="540854"/>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a:lnSpc>
                <a:spcPct val="120000"/>
              </a:lnSpc>
            </a:pPr>
            <a:r>
              <a:rPr lang="zh-CN" altLang="en-US" sz="3200" dirty="0">
                <a:solidFill>
                  <a:schemeClr val="bg1"/>
                </a:solidFill>
                <a:latin typeface="微软雅黑" panose="020B0503020204020204" pitchFamily="34" charset="-122"/>
                <a:ea typeface="微软雅黑" panose="020B0503020204020204" pitchFamily="34" charset="-122"/>
                <a:cs typeface="+mn-ea"/>
                <a:sym typeface="+mn-lt"/>
              </a:rPr>
              <a:t>软件方面：</a:t>
            </a:r>
            <a:endParaRPr lang="en-US" altLang="zh-CN"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 name="TextBox 54">
            <a:extLst>
              <a:ext uri="{FF2B5EF4-FFF2-40B4-BE49-F238E27FC236}">
                <a16:creationId xmlns:a16="http://schemas.microsoft.com/office/drawing/2014/main" id="{FD537CE8-0982-5684-1A7F-A644510C8D2D}"/>
              </a:ext>
            </a:extLst>
          </p:cNvPr>
          <p:cNvSpPr txBox="1"/>
          <p:nvPr/>
        </p:nvSpPr>
        <p:spPr>
          <a:xfrm>
            <a:off x="985520" y="3932398"/>
            <a:ext cx="10579433" cy="1292020"/>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a:lnSpc>
                <a:spcPct val="120000"/>
              </a:lnSpc>
            </a:pPr>
            <a:r>
              <a:rPr lang="en-US" altLang="zh-CN" sz="2400" dirty="0">
                <a:solidFill>
                  <a:schemeClr val="bg1"/>
                </a:solidFill>
                <a:latin typeface="微软雅黑" panose="020B0503020204020204" pitchFamily="34" charset="-122"/>
                <a:ea typeface="微软雅黑" panose="020B0503020204020204" pitchFamily="34" charset="-122"/>
                <a:cs typeface="+mn-ea"/>
                <a:sym typeface="+mn-lt"/>
              </a:rPr>
              <a:t>Vue.js</a:t>
            </a:r>
          </a:p>
          <a:p>
            <a:pPr>
              <a:lnSpc>
                <a:spcPct val="120000"/>
              </a:lnSpc>
            </a:pPr>
            <a:r>
              <a:rPr lang="en-US" altLang="zh-CN" sz="2400" dirty="0" err="1">
                <a:solidFill>
                  <a:schemeClr val="bg1"/>
                </a:solidFill>
                <a:latin typeface="微软雅黑" panose="020B0503020204020204" pitchFamily="34" charset="-122"/>
                <a:ea typeface="微软雅黑" panose="020B0503020204020204" pitchFamily="34" charset="-122"/>
                <a:cs typeface="+mn-ea"/>
                <a:sym typeface="+mn-lt"/>
              </a:rPr>
              <a:t>SpringBoot</a:t>
            </a:r>
            <a:endParaRPr lang="en-US" altLang="zh-CN" sz="2400" dirty="0">
              <a:solidFill>
                <a:schemeClr val="bg1"/>
              </a:solidFill>
              <a:latin typeface="微软雅黑" panose="020B0503020204020204" pitchFamily="34" charset="-122"/>
              <a:ea typeface="微软雅黑" panose="020B0503020204020204" pitchFamily="34" charset="-122"/>
              <a:cs typeface="+mn-ea"/>
              <a:sym typeface="+mn-lt"/>
            </a:endParaRPr>
          </a:p>
          <a:p>
            <a:pPr>
              <a:lnSpc>
                <a:spcPct val="120000"/>
              </a:lnSpc>
            </a:pPr>
            <a:endParaRPr lang="en-US" altLang="zh-CN" sz="2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00224435"/>
      </p:ext>
    </p:extLst>
  </p:cSld>
  <p:clrMapOvr>
    <a:masterClrMapping/>
  </p:clrMapOvr>
  <p:transition advTm="2714">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childTnLst>
                          </p:cTn>
                        </p:par>
                        <p:par>
                          <p:cTn id="8" fill="hold">
                            <p:stCondLst>
                              <p:cond delay="3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300"/>
                                        <p:tgtEl>
                                          <p:spTgt spid="19"/>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300"/>
                                        <p:tgtEl>
                                          <p:spTgt spid="2"/>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065872"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软件设计</a:t>
            </a:r>
            <a:r>
              <a:rPr lang="en-US" altLang="zh-CN" sz="3200" dirty="0">
                <a:solidFill>
                  <a:schemeClr val="bg1"/>
                </a:solidFill>
                <a:cs typeface="+mn-ea"/>
                <a:sym typeface="+mn-lt"/>
              </a:rPr>
              <a:t>——</a:t>
            </a:r>
            <a:r>
              <a:rPr lang="zh-CN" altLang="en-US" sz="3200" dirty="0">
                <a:solidFill>
                  <a:schemeClr val="bg1"/>
                </a:solidFill>
                <a:cs typeface="+mn-ea"/>
                <a:sym typeface="+mn-lt"/>
              </a:rPr>
              <a:t>维修列表</a:t>
            </a:r>
          </a:p>
        </p:txBody>
      </p:sp>
      <p:pic>
        <p:nvPicPr>
          <p:cNvPr id="25602" name="图片 1">
            <a:extLst>
              <a:ext uri="{FF2B5EF4-FFF2-40B4-BE49-F238E27FC236}">
                <a16:creationId xmlns:a16="http://schemas.microsoft.com/office/drawing/2014/main" id="{750D3E4D-9C77-EA8A-FE73-EF53638CA4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4266" y="1362793"/>
            <a:ext cx="575310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图片 1">
            <a:extLst>
              <a:ext uri="{FF2B5EF4-FFF2-40B4-BE49-F238E27FC236}">
                <a16:creationId xmlns:a16="http://schemas.microsoft.com/office/drawing/2014/main" id="{E1E63423-E738-8C91-31DD-61DE35DD33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6329" y="3593383"/>
            <a:ext cx="5761037"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2882937"/>
      </p:ext>
    </p:extLst>
  </p:cSld>
  <p:clrMapOvr>
    <a:masterClrMapping/>
  </p:clrMapOvr>
  <p:transition advTm="3089">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489148"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可视化大屏页面演示</a:t>
            </a:r>
            <a:endParaRPr lang="en-US" altLang="zh-CN" sz="3200" dirty="0">
              <a:solidFill>
                <a:schemeClr val="bg1"/>
              </a:solidFill>
              <a:cs typeface="+mn-ea"/>
              <a:sym typeface="+mn-lt"/>
            </a:endParaRPr>
          </a:p>
        </p:txBody>
      </p:sp>
      <p:pic>
        <p:nvPicPr>
          <p:cNvPr id="1026" name="图片 1">
            <a:extLst>
              <a:ext uri="{FF2B5EF4-FFF2-40B4-BE49-F238E27FC236}">
                <a16:creationId xmlns:a16="http://schemas.microsoft.com/office/drawing/2014/main" id="{96805BC5-77DF-9D6A-4F23-CF5A940D17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8278" y="1320995"/>
            <a:ext cx="9487429" cy="483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5106052"/>
      </p:ext>
    </p:extLst>
  </p:cSld>
  <p:clrMapOvr>
    <a:masterClrMapping/>
  </p:clrMapOvr>
  <p:transition advTm="3089">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489148"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系统测试</a:t>
            </a:r>
            <a:endParaRPr lang="en-US" altLang="zh-CN" sz="3200" dirty="0">
              <a:solidFill>
                <a:schemeClr val="bg1"/>
              </a:solidFill>
              <a:cs typeface="+mn-ea"/>
              <a:sym typeface="+mn-lt"/>
            </a:endParaRPr>
          </a:p>
        </p:txBody>
      </p:sp>
      <p:sp>
        <p:nvSpPr>
          <p:cNvPr id="2" name="Rectangle 1">
            <a:extLst>
              <a:ext uri="{FF2B5EF4-FFF2-40B4-BE49-F238E27FC236}">
                <a16:creationId xmlns:a16="http://schemas.microsoft.com/office/drawing/2014/main" id="{54599B7E-AA0E-E12F-8D32-6C6E18569CC8}"/>
              </a:ext>
            </a:extLst>
          </p:cNvPr>
          <p:cNvSpPr>
            <a:spLocks noChangeArrowheads="1"/>
          </p:cNvSpPr>
          <p:nvPr/>
        </p:nvSpPr>
        <p:spPr bwMode="auto">
          <a:xfrm>
            <a:off x="621205" y="927273"/>
            <a:ext cx="7994496"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sz="3200" b="1"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测试环境</a:t>
            </a:r>
            <a:endParaRPr kumimoji="0" lang="zh-CN" altLang="en-US" sz="3200" b="0" i="0" u="none" strike="noStrike" cap="none" normalizeH="0" baseline="0" dirty="0" bmk="">
              <a:ln>
                <a:noFill/>
              </a:ln>
              <a:solidFill>
                <a:schemeClr val="bg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硬件环境：</a:t>
            </a:r>
            <a:endParaRPr kumimoji="0" lang="zh-CN" altLang="en-US" b="0" i="0" u="none" strike="noStrike" cap="none" normalizeH="0" baseline="0" dirty="0" bmk="">
              <a:ln>
                <a:noFill/>
              </a:ln>
              <a:solidFill>
                <a:schemeClr val="bg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笔记本电脑一台（需要具备</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Wi-Fi</a:t>
            </a: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热点）</a:t>
            </a:r>
            <a:endParaRPr kumimoji="0" lang="zh-CN" altLang="en-US" b="0" i="0" u="none" strike="noStrike" cap="none" normalizeH="0" baseline="0" dirty="0" bmk="">
              <a:ln>
                <a:noFill/>
              </a:ln>
              <a:solidFill>
                <a:schemeClr val="bg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制作完成的硬件</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(STM32F103C8T6</a:t>
            </a: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ESP32CAM</a:t>
            </a: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SG90</a:t>
            </a: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、电源模块、开关等</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endParaRPr kumimoji="0" lang="en-US" altLang="zh-CN" b="0" i="0" u="none" strike="noStrike" cap="none" normalizeH="0" baseline="0" dirty="0" bmk="">
              <a:ln>
                <a:noFill/>
              </a:ln>
              <a:solidFill>
                <a:schemeClr val="bg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软件环境：</a:t>
            </a:r>
            <a:endParaRPr kumimoji="0" lang="zh-CN" altLang="en-US" b="0" i="0" u="none" strike="noStrike" cap="none" normalizeH="0" baseline="0" dirty="0" bmk="">
              <a:ln>
                <a:noFill/>
              </a:ln>
              <a:solidFill>
                <a:schemeClr val="bg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操作系统</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 windows 10</a:t>
            </a:r>
            <a:endParaRPr kumimoji="0" lang="en-US" altLang="zh-CN" b="0" i="0" u="none" strike="noStrike" cap="none" normalizeH="0" baseline="0" dirty="0" bmk="">
              <a:ln>
                <a:noFill/>
              </a:ln>
              <a:solidFill>
                <a:schemeClr val="bg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Java</a:t>
            </a: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版本</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 1.8</a:t>
            </a:r>
            <a:endParaRPr kumimoji="0" lang="en-US" altLang="zh-CN" b="0" i="0" u="none" strike="noStrike" cap="none" normalizeH="0" baseline="0" dirty="0" bmk="">
              <a:ln>
                <a:noFill/>
              </a:ln>
              <a:solidFill>
                <a:schemeClr val="bg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数据库版本</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en-US" altLang="zh-CN" b="0" i="0" u="none" strike="noStrike" cap="none" normalizeH="0" baseline="0" dirty="0" err="1"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Mysql</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 5.7</a:t>
            </a:r>
            <a:endParaRPr kumimoji="0" lang="en-US" altLang="zh-CN" b="0" i="0" u="none" strike="noStrike" cap="none" normalizeH="0" baseline="0" dirty="0" bmk="">
              <a:ln>
                <a:noFill/>
              </a:ln>
              <a:solidFill>
                <a:schemeClr val="bg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编译软件：</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Keil uVision5</a:t>
            </a: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STM32CUBEMAX</a:t>
            </a: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Arduino IDE</a:t>
            </a:r>
            <a:r>
              <a:rPr kumimoji="0" lang="zh-CN" altLang="en-US"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b="0" i="0" u="none" strike="noStrike" cap="none" normalizeH="0" baseline="0" dirty="0" bmk="">
                <a:ln>
                  <a:noFill/>
                </a:ln>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IntelliJ IDEA</a:t>
            </a:r>
            <a:endParaRPr kumimoji="0" lang="en-US" altLang="zh-CN" b="0" i="0" u="none" strike="noStrike" cap="none" normalizeH="0" baseline="0" dirty="0" bmk="">
              <a:ln>
                <a:noFill/>
              </a:ln>
              <a:solidFill>
                <a:schemeClr val="bg1"/>
              </a:solidFill>
              <a:effectLst/>
            </a:endParaRPr>
          </a:p>
        </p:txBody>
      </p:sp>
      <p:sp>
        <p:nvSpPr>
          <p:cNvPr id="4" name="文本框 3">
            <a:extLst>
              <a:ext uri="{FF2B5EF4-FFF2-40B4-BE49-F238E27FC236}">
                <a16:creationId xmlns:a16="http://schemas.microsoft.com/office/drawing/2014/main" id="{DD9C4947-4F0F-F546-EE15-37DCBFD36DBE}"/>
              </a:ext>
            </a:extLst>
          </p:cNvPr>
          <p:cNvSpPr txBox="1"/>
          <p:nvPr/>
        </p:nvSpPr>
        <p:spPr>
          <a:xfrm>
            <a:off x="985520" y="5156778"/>
            <a:ext cx="10661535" cy="1292662"/>
          </a:xfrm>
          <a:prstGeom prst="rect">
            <a:avLst/>
          </a:prstGeom>
          <a:noFill/>
        </p:spPr>
        <p:txBody>
          <a:bodyPr wrap="square" rtlCol="0">
            <a:spAutoFit/>
          </a:bodyPr>
          <a:lstStyle/>
          <a:p>
            <a:r>
              <a:rPr lang="zh-CN" altLang="en-US" sz="2400" dirty="0">
                <a:solidFill>
                  <a:schemeClr val="bg1"/>
                </a:solidFill>
              </a:rPr>
              <a:t>测试结果：</a:t>
            </a:r>
            <a:endParaRPr lang="en-US" altLang="zh-CN" sz="2400" dirty="0">
              <a:solidFill>
                <a:schemeClr val="bg1"/>
              </a:solidFill>
            </a:endParaRPr>
          </a:p>
          <a:p>
            <a:pPr algn="l">
              <a:buFont typeface="+mj-lt"/>
              <a:buAutoNum type="arabicPeriod"/>
            </a:pPr>
            <a:r>
              <a:rPr lang="zh-CN" altLang="en-US" dirty="0">
                <a:solidFill>
                  <a:schemeClr val="bg1"/>
                </a:solidFill>
              </a:rPr>
              <a:t>功能测试：在测试过程中，发现并记录了若干功能缺陷，如界面显示异常、数据处理错误等。经过开发的修复与验证，这些问题已得到解决。</a:t>
            </a:r>
          </a:p>
          <a:p>
            <a:pPr algn="l">
              <a:buFont typeface="+mj-lt"/>
              <a:buAutoNum type="arabicPeriod"/>
            </a:pPr>
            <a:r>
              <a:rPr lang="zh-CN" altLang="en-US" dirty="0">
                <a:solidFill>
                  <a:schemeClr val="bg1"/>
                </a:solidFill>
              </a:rPr>
              <a:t>易用性测试：根据用户反馈，对系统界面进行了调整和优化，提高了系统的易用性和用户体验。</a:t>
            </a:r>
          </a:p>
        </p:txBody>
      </p:sp>
      <p:sp>
        <p:nvSpPr>
          <p:cNvPr id="6" name="文本框 5">
            <a:extLst>
              <a:ext uri="{FF2B5EF4-FFF2-40B4-BE49-F238E27FC236}">
                <a16:creationId xmlns:a16="http://schemas.microsoft.com/office/drawing/2014/main" id="{27047F7E-0DD5-A8AE-5C61-369F0209709C}"/>
              </a:ext>
            </a:extLst>
          </p:cNvPr>
          <p:cNvSpPr txBox="1"/>
          <p:nvPr/>
        </p:nvSpPr>
        <p:spPr>
          <a:xfrm>
            <a:off x="944468" y="3809646"/>
            <a:ext cx="10661535" cy="1569660"/>
          </a:xfrm>
          <a:prstGeom prst="rect">
            <a:avLst/>
          </a:prstGeom>
          <a:noFill/>
        </p:spPr>
        <p:txBody>
          <a:bodyPr wrap="square" rtlCol="0">
            <a:spAutoFit/>
          </a:bodyPr>
          <a:lstStyle/>
          <a:p>
            <a:r>
              <a:rPr lang="zh-CN" altLang="en-US" sz="2400" dirty="0">
                <a:solidFill>
                  <a:schemeClr val="bg1"/>
                </a:solidFill>
              </a:rPr>
              <a:t>测试内容：</a:t>
            </a:r>
            <a:endParaRPr lang="en-US" altLang="zh-CN" sz="2400" dirty="0">
              <a:solidFill>
                <a:schemeClr val="bg1"/>
              </a:solidFill>
            </a:endParaRPr>
          </a:p>
          <a:p>
            <a:pPr algn="l">
              <a:buFont typeface="+mj-lt"/>
              <a:buAutoNum type="arabicPeriod"/>
            </a:pPr>
            <a:r>
              <a:rPr lang="zh-CN" altLang="en-US" dirty="0">
                <a:solidFill>
                  <a:schemeClr val="bg1"/>
                </a:solidFill>
              </a:rPr>
              <a:t>功能测试：对软硬件系统的各项功能进行详细测试，确保功能正常且符合需求。采用黑盒测试方法，设计测试用例，覆盖所有功能点和边界条件。</a:t>
            </a:r>
          </a:p>
          <a:p>
            <a:pPr algn="l">
              <a:buFont typeface="+mj-lt"/>
              <a:buAutoNum type="arabicPeriod"/>
            </a:pPr>
            <a:r>
              <a:rPr lang="zh-CN" altLang="en-US" dirty="0">
                <a:solidFill>
                  <a:schemeClr val="bg1"/>
                </a:solidFill>
              </a:rPr>
              <a:t>易用性测试：邀请用户参与测试，收集用户反馈，评估系统的易用性和用户体验。</a:t>
            </a:r>
          </a:p>
          <a:p>
            <a:endParaRPr lang="zh-CN" altLang="en-US" dirty="0">
              <a:solidFill>
                <a:schemeClr val="bg1"/>
              </a:solidFill>
            </a:endParaRPr>
          </a:p>
        </p:txBody>
      </p:sp>
    </p:spTree>
    <p:extLst>
      <p:ext uri="{BB962C8B-B14F-4D97-AF65-F5344CB8AC3E}">
        <p14:creationId xmlns:p14="http://schemas.microsoft.com/office/powerpoint/2010/main" val="2999958000"/>
      </p:ext>
    </p:extLst>
  </p:cSld>
  <p:clrMapOvr>
    <a:masterClrMapping/>
  </p:clrMapOvr>
  <p:transition advTm="3089">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489148" cy="680953"/>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结论与展望</a:t>
            </a:r>
            <a:endParaRPr lang="en-US" altLang="zh-CN" sz="3200" dirty="0">
              <a:solidFill>
                <a:schemeClr val="bg1"/>
              </a:solidFill>
              <a:cs typeface="+mn-ea"/>
              <a:sym typeface="+mn-lt"/>
            </a:endParaRPr>
          </a:p>
        </p:txBody>
      </p:sp>
      <p:sp>
        <p:nvSpPr>
          <p:cNvPr id="3" name="文本框 2">
            <a:extLst>
              <a:ext uri="{FF2B5EF4-FFF2-40B4-BE49-F238E27FC236}">
                <a16:creationId xmlns:a16="http://schemas.microsoft.com/office/drawing/2014/main" id="{035DDBC5-FFA0-904B-D0B5-2C818924A0DD}"/>
              </a:ext>
            </a:extLst>
          </p:cNvPr>
          <p:cNvSpPr txBox="1"/>
          <p:nvPr/>
        </p:nvSpPr>
        <p:spPr>
          <a:xfrm>
            <a:off x="554093" y="1032457"/>
            <a:ext cx="11213985" cy="5672066"/>
          </a:xfrm>
          <a:prstGeom prst="rect">
            <a:avLst/>
          </a:prstGeom>
          <a:noFill/>
        </p:spPr>
        <p:txBody>
          <a:bodyPr wrap="square">
            <a:spAutoFit/>
          </a:bodyPr>
          <a:lstStyle/>
          <a:p>
            <a:pPr algn="just">
              <a:lnSpc>
                <a:spcPct val="150000"/>
              </a:lnSpc>
            </a:pPr>
            <a:r>
              <a:rPr lang="zh-CN" altLang="zh-CN" sz="3200" kern="100" dirty="0">
                <a:solidFill>
                  <a:schemeClr val="bg1"/>
                </a:solidFill>
                <a:effectLst/>
                <a:latin typeface="Times New Roman" panose="02020603050405020304" pitchFamily="18" charset="0"/>
                <a:ea typeface="黑体" panose="02010609060101010101" pitchFamily="49" charset="-122"/>
              </a:rPr>
              <a:t>结论</a:t>
            </a:r>
            <a:endParaRPr lang="zh-CN" altLang="zh-CN" sz="3200" kern="100" dirty="0">
              <a:solidFill>
                <a:schemeClr val="bg1"/>
              </a:solidFill>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kern="100" dirty="0">
                <a:solidFill>
                  <a:schemeClr val="bg1"/>
                </a:solidFill>
                <a:effectLst/>
                <a:latin typeface="Times New Roman" panose="02020603050405020304" pitchFamily="18" charset="0"/>
                <a:ea typeface="宋体" panose="02010600030101010101" pitchFamily="2" charset="-122"/>
              </a:rPr>
              <a:t>本研究通过设计并实现了一套基于物联网技术的智慧物业管理系统，充分利用了</a:t>
            </a:r>
            <a:r>
              <a:rPr lang="en-US" altLang="zh-CN" sz="1800" kern="100" dirty="0">
                <a:solidFill>
                  <a:schemeClr val="bg1"/>
                </a:solidFill>
                <a:effectLst/>
                <a:latin typeface="Times New Roman" panose="02020603050405020304" pitchFamily="18" charset="0"/>
                <a:ea typeface="宋体" panose="02010600030101010101" pitchFamily="2" charset="-122"/>
              </a:rPr>
              <a:t>STM32F103C8T6</a:t>
            </a:r>
            <a:r>
              <a:rPr lang="zh-CN" altLang="zh-CN" sz="1800" kern="100" dirty="0">
                <a:solidFill>
                  <a:schemeClr val="bg1"/>
                </a:solidFill>
                <a:effectLst/>
                <a:latin typeface="Times New Roman" panose="02020603050405020304" pitchFamily="18" charset="0"/>
                <a:ea typeface="宋体" panose="02010600030101010101" pitchFamily="2" charset="-122"/>
              </a:rPr>
              <a:t>微控制器、</a:t>
            </a:r>
            <a:r>
              <a:rPr lang="en-US" altLang="zh-CN" sz="1800" kern="100" dirty="0">
                <a:solidFill>
                  <a:schemeClr val="bg1"/>
                </a:solidFill>
                <a:effectLst/>
                <a:latin typeface="Times New Roman" panose="02020603050405020304" pitchFamily="18" charset="0"/>
                <a:ea typeface="宋体" panose="02010600030101010101" pitchFamily="2" charset="-122"/>
              </a:rPr>
              <a:t>ESP32CAM</a:t>
            </a:r>
            <a:r>
              <a:rPr lang="zh-CN" altLang="zh-CN" sz="1800" kern="100" dirty="0">
                <a:solidFill>
                  <a:schemeClr val="bg1"/>
                </a:solidFill>
                <a:effectLst/>
                <a:latin typeface="Times New Roman" panose="02020603050405020304" pitchFamily="18" charset="0"/>
                <a:ea typeface="宋体" panose="02010600030101010101" pitchFamily="2" charset="-122"/>
              </a:rPr>
              <a:t>模块和其他传感设备，提供了一种高效、安全且用户友好的物业管理解决方案。但同时还是存在一些不足之处：人脸识别数据无法存储在数据库；识别完成没有记录识别时间。系统集成了门禁控制、系统管理、房屋管理、车位管理、业主管理、收费管理、缴费记录、投诉管理、维修管理等功能，有效提升了物业管理的自动化和智能化水平。通过实际应用测试，系统显示出良好的稳定性和可靠性，能够满足现代物业管理的需求。</a:t>
            </a:r>
            <a:endParaRPr lang="zh-CN" altLang="zh-CN" sz="1400" kern="100" dirty="0">
              <a:solidFill>
                <a:schemeClr val="bg1"/>
              </a:solidFill>
              <a:effectLst/>
              <a:latin typeface="Times New Roman" panose="02020603050405020304" pitchFamily="18" charset="0"/>
              <a:ea typeface="宋体" panose="02010600030101010101" pitchFamily="2" charset="-122"/>
            </a:endParaRPr>
          </a:p>
          <a:p>
            <a:pPr algn="just">
              <a:lnSpc>
                <a:spcPct val="150000"/>
              </a:lnSpc>
            </a:pPr>
            <a:r>
              <a:rPr lang="zh-CN" altLang="zh-CN" sz="3200" kern="100" dirty="0">
                <a:solidFill>
                  <a:schemeClr val="bg1"/>
                </a:solidFill>
                <a:effectLst/>
                <a:latin typeface="Times New Roman" panose="02020603050405020304" pitchFamily="18" charset="0"/>
                <a:ea typeface="黑体" panose="02010609060101010101" pitchFamily="49" charset="-122"/>
              </a:rPr>
              <a:t>展望</a:t>
            </a:r>
            <a:endParaRPr lang="zh-CN" altLang="zh-CN" sz="3200" kern="100" dirty="0">
              <a:solidFill>
                <a:schemeClr val="bg1"/>
              </a:solidFill>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kern="100" dirty="0">
                <a:solidFill>
                  <a:schemeClr val="bg1"/>
                </a:solidFill>
                <a:effectLst/>
                <a:latin typeface="Times New Roman" panose="02020603050405020304" pitchFamily="18" charset="0"/>
                <a:ea typeface="宋体" panose="02010600030101010101" pitchFamily="2" charset="-122"/>
              </a:rPr>
              <a:t>未来的工作将聚焦于进一步提升系统的智能化处理能力和用户交互体验。计划通过引入更先进的人工智能算法，改善人脸识别的准确性和环境适应性，以及开发更加精细化的能源管理工具，实现能源使用的最优化。此外，考虑到物联网设备的安全问题日益突出，未来的研究还将加强数据安全和隐私保护措施，确保系统能够抵御各种网络安全威胁。通过这些改进，期望智慧物业管理系统能够更好地适应快速发展的智慧城市建设需求，为用户提供更为安全、便捷和绿色的生活环境。</a:t>
            </a:r>
            <a:endParaRPr lang="zh-CN" altLang="zh-CN" sz="1400" kern="100" dirty="0">
              <a:solidFill>
                <a:schemeClr val="bg1"/>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79222778"/>
      </p:ext>
    </p:extLst>
  </p:cSld>
  <p:clrMapOvr>
    <a:masterClrMapping/>
  </p:clrMapOvr>
  <p:transition advTm="3089">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E:\素材\科技\包图网_72224人工智能科技宣传海报\2.jpg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970" y="-10160"/>
            <a:ext cx="12211050" cy="6866255"/>
          </a:xfrm>
          <a:prstGeom prst="rect">
            <a:avLst/>
          </a:prstGeom>
        </p:spPr>
      </p:pic>
      <p:pic>
        <p:nvPicPr>
          <p:cNvPr id="8" name="图片 7" descr="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70" y="481965"/>
            <a:ext cx="5570220" cy="6374130"/>
          </a:xfrm>
          <a:prstGeom prst="rect">
            <a:avLst/>
          </a:prstGeom>
        </p:spPr>
      </p:pic>
      <p:sp>
        <p:nvSpPr>
          <p:cNvPr id="2" name="TextBox 3"/>
          <p:cNvSpPr txBox="1"/>
          <p:nvPr/>
        </p:nvSpPr>
        <p:spPr>
          <a:xfrm>
            <a:off x="5775325" y="2429510"/>
            <a:ext cx="5951220" cy="163004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en-US" altLang="zh-CN" sz="10000" b="1" dirty="0">
                <a:solidFill>
                  <a:schemeClr val="bg1"/>
                </a:solidFill>
                <a:effectLst>
                  <a:outerShdw blurRad="38100" dist="38100" dir="2700000" algn="tl">
                    <a:srgbClr val="000000">
                      <a:alpha val="43137"/>
                    </a:srgbClr>
                  </a:outerShdw>
                </a:effectLst>
                <a:cs typeface="+mn-ea"/>
                <a:sym typeface="+mn-lt"/>
              </a:rPr>
              <a:t>THANKS </a:t>
            </a:r>
            <a:endParaRPr lang="zh-CN" altLang="en-US" sz="10000" b="1" dirty="0">
              <a:solidFill>
                <a:schemeClr val="bg1"/>
              </a:solidFill>
              <a:effectLst>
                <a:outerShdw blurRad="38100" dist="38100" dir="2700000" algn="tl">
                  <a:srgbClr val="000000">
                    <a:alpha val="43137"/>
                  </a:srgbClr>
                </a:outerShdw>
              </a:effectLst>
              <a:cs typeface="+mn-ea"/>
              <a:sym typeface="+mn-lt"/>
            </a:endParaRPr>
          </a:p>
        </p:txBody>
      </p:sp>
    </p:spTree>
  </p:cSld>
  <p:clrMapOvr>
    <a:masterClrMapping/>
  </p:clrMapOvr>
  <p:transition advTm="4695">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300" fill="hold"/>
                                        <p:tgtEl>
                                          <p:spTgt spid="2"/>
                                        </p:tgtEl>
                                        <p:attrNameLst>
                                          <p:attrName>ppt_w</p:attrName>
                                        </p:attrNameLst>
                                      </p:cBhvr>
                                      <p:tavLst>
                                        <p:tav tm="0">
                                          <p:val>
                                            <p:fltVal val="0"/>
                                          </p:val>
                                        </p:tav>
                                        <p:tav tm="100000">
                                          <p:val>
                                            <p:strVal val="#ppt_w"/>
                                          </p:val>
                                        </p:tav>
                                      </p:tavLst>
                                    </p:anim>
                                    <p:anim calcmode="lin" valueType="num">
                                      <p:cBhvr>
                                        <p:cTn id="18" dur="1300" fill="hold"/>
                                        <p:tgtEl>
                                          <p:spTgt spid="2"/>
                                        </p:tgtEl>
                                        <p:attrNameLst>
                                          <p:attrName>ppt_h</p:attrName>
                                        </p:attrNameLst>
                                      </p:cBhvr>
                                      <p:tavLst>
                                        <p:tav tm="0">
                                          <p:val>
                                            <p:fltVal val="0"/>
                                          </p:val>
                                        </p:tav>
                                        <p:tav tm="100000">
                                          <p:val>
                                            <p:strVal val="#ppt_h"/>
                                          </p:val>
                                        </p:tav>
                                      </p:tavLst>
                                    </p:anim>
                                    <p:animEffect transition="in" filter="fade">
                                      <p:cBhvr>
                                        <p:cTn id="19" dur="1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455156" cy="680953"/>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mn-ea"/>
                <a:sym typeface="+mn-lt"/>
              </a:rPr>
              <a:t>硬件功能设计</a:t>
            </a:r>
          </a:p>
        </p:txBody>
      </p:sp>
      <p:grpSp>
        <p:nvGrpSpPr>
          <p:cNvPr id="30" name="Group 29"/>
          <p:cNvGrpSpPr/>
          <p:nvPr/>
        </p:nvGrpSpPr>
        <p:grpSpPr>
          <a:xfrm>
            <a:off x="1011000" y="1344265"/>
            <a:ext cx="11347761" cy="2898424"/>
            <a:chOff x="8092936" y="2896806"/>
            <a:chExt cx="3016809" cy="2898429"/>
          </a:xfrm>
        </p:grpSpPr>
        <p:sp>
          <p:nvSpPr>
            <p:cNvPr id="198" name="Rectangle 3"/>
            <p:cNvSpPr txBox="1">
              <a:spLocks noChangeArrowheads="1"/>
            </p:cNvSpPr>
            <p:nvPr/>
          </p:nvSpPr>
          <p:spPr bwMode="auto">
            <a:xfrm flipH="1">
              <a:off x="8092936" y="5516055"/>
              <a:ext cx="619833" cy="27918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endParaRPr lang="en-US" altLang="ko-KR" sz="1200" b="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99" name="TextBox 198"/>
            <p:cNvSpPr txBox="1"/>
            <p:nvPr/>
          </p:nvSpPr>
          <p:spPr>
            <a:xfrm>
              <a:off x="8961810" y="2896806"/>
              <a:ext cx="2147935" cy="337185"/>
            </a:xfrm>
            <a:prstGeom prst="rect">
              <a:avLst/>
            </a:prstGeom>
          </p:spPr>
          <p:txBody>
            <a:bodyPr wrap="square" rtlCol="0">
              <a:spAutoFit/>
            </a:bodyPr>
            <a:lstStyle/>
            <a:p>
              <a:pPr>
                <a:buClr>
                  <a:schemeClr val="tx1">
                    <a:lumMod val="85000"/>
                    <a:lumOff val="15000"/>
                  </a:schemeClr>
                </a:buClr>
                <a:buSzPct val="105000"/>
              </a:pPr>
              <a:endParaRPr lang="en-US" altLang="ko-KR" sz="16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10" name="文本框 9">
            <a:extLst>
              <a:ext uri="{FF2B5EF4-FFF2-40B4-BE49-F238E27FC236}">
                <a16:creationId xmlns:a16="http://schemas.microsoft.com/office/drawing/2014/main" id="{9B46116E-FC5B-896B-484E-78F3561F6776}"/>
              </a:ext>
            </a:extLst>
          </p:cNvPr>
          <p:cNvSpPr txBox="1"/>
          <p:nvPr/>
        </p:nvSpPr>
        <p:spPr>
          <a:xfrm>
            <a:off x="985519" y="1128694"/>
            <a:ext cx="10579434" cy="369332"/>
          </a:xfrm>
          <a:prstGeom prst="rect">
            <a:avLst/>
          </a:prstGeom>
          <a:noFill/>
        </p:spPr>
        <p:txBody>
          <a:bodyPr wrap="square" rtlCol="0">
            <a:spAutoFit/>
          </a:bodyPr>
          <a:lstStyle/>
          <a:p>
            <a:r>
              <a:rPr lang="zh-CN" altLang="en-US" dirty="0">
                <a:solidFill>
                  <a:schemeClr val="bg1"/>
                </a:solidFill>
              </a:rPr>
              <a:t>总体硬件设计功能总图如下</a:t>
            </a:r>
          </a:p>
        </p:txBody>
      </p:sp>
      <p:pic>
        <p:nvPicPr>
          <p:cNvPr id="5" name="图片 4">
            <a:extLst>
              <a:ext uri="{FF2B5EF4-FFF2-40B4-BE49-F238E27FC236}">
                <a16:creationId xmlns:a16="http://schemas.microsoft.com/office/drawing/2014/main" id="{DCECABB1-FC7C-71CD-D97B-5E6745143474}"/>
              </a:ext>
            </a:extLst>
          </p:cNvPr>
          <p:cNvPicPr>
            <a:picLocks noChangeAspect="1"/>
          </p:cNvPicPr>
          <p:nvPr/>
        </p:nvPicPr>
        <p:blipFill>
          <a:blip r:embed="rId5"/>
          <a:stretch>
            <a:fillRect/>
          </a:stretch>
        </p:blipFill>
        <p:spPr>
          <a:xfrm>
            <a:off x="2545298" y="1512857"/>
            <a:ext cx="6304195" cy="5057546"/>
          </a:xfrm>
          <a:prstGeom prst="rect">
            <a:avLst/>
          </a:prstGeom>
        </p:spPr>
      </p:pic>
    </p:spTree>
    <p:extLst>
      <p:ext uri="{BB962C8B-B14F-4D97-AF65-F5344CB8AC3E}">
        <p14:creationId xmlns:p14="http://schemas.microsoft.com/office/powerpoint/2010/main" val="2940757938"/>
      </p:ext>
    </p:extLst>
  </p:cSld>
  <p:clrMapOvr>
    <a:masterClrMapping/>
  </p:clrMapOvr>
  <p:transition advTm="22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6000" fill="hold" nodeType="withEffect">
                                  <p:stCondLst>
                                    <p:cond delay="95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455156" cy="680953"/>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mn-ea"/>
                <a:sym typeface="+mn-lt"/>
              </a:rPr>
              <a:t>硬件逻辑设计</a:t>
            </a:r>
          </a:p>
        </p:txBody>
      </p:sp>
      <p:grpSp>
        <p:nvGrpSpPr>
          <p:cNvPr id="30" name="Group 29"/>
          <p:cNvGrpSpPr/>
          <p:nvPr/>
        </p:nvGrpSpPr>
        <p:grpSpPr>
          <a:xfrm>
            <a:off x="1011000" y="1344265"/>
            <a:ext cx="11347761" cy="2898424"/>
            <a:chOff x="8092936" y="2896806"/>
            <a:chExt cx="3016809" cy="2898429"/>
          </a:xfrm>
        </p:grpSpPr>
        <p:sp>
          <p:nvSpPr>
            <p:cNvPr id="198" name="Rectangle 3"/>
            <p:cNvSpPr txBox="1">
              <a:spLocks noChangeArrowheads="1"/>
            </p:cNvSpPr>
            <p:nvPr/>
          </p:nvSpPr>
          <p:spPr bwMode="auto">
            <a:xfrm flipH="1">
              <a:off x="8092936" y="5516055"/>
              <a:ext cx="619833" cy="27918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endParaRPr lang="en-US" altLang="ko-KR" sz="1200" b="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99" name="TextBox 198"/>
            <p:cNvSpPr txBox="1"/>
            <p:nvPr/>
          </p:nvSpPr>
          <p:spPr>
            <a:xfrm>
              <a:off x="8961810" y="2896806"/>
              <a:ext cx="2147935" cy="337185"/>
            </a:xfrm>
            <a:prstGeom prst="rect">
              <a:avLst/>
            </a:prstGeom>
          </p:spPr>
          <p:txBody>
            <a:bodyPr wrap="square" rtlCol="0">
              <a:spAutoFit/>
            </a:bodyPr>
            <a:lstStyle/>
            <a:p>
              <a:pPr>
                <a:buClr>
                  <a:schemeClr val="tx1">
                    <a:lumMod val="85000"/>
                    <a:lumOff val="15000"/>
                  </a:schemeClr>
                </a:buClr>
                <a:buSzPct val="105000"/>
              </a:pPr>
              <a:endParaRPr lang="en-US" altLang="ko-KR" sz="16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10" name="文本框 9">
            <a:extLst>
              <a:ext uri="{FF2B5EF4-FFF2-40B4-BE49-F238E27FC236}">
                <a16:creationId xmlns:a16="http://schemas.microsoft.com/office/drawing/2014/main" id="{9B46116E-FC5B-896B-484E-78F3561F6776}"/>
              </a:ext>
            </a:extLst>
          </p:cNvPr>
          <p:cNvSpPr txBox="1"/>
          <p:nvPr/>
        </p:nvSpPr>
        <p:spPr>
          <a:xfrm>
            <a:off x="985519" y="1128694"/>
            <a:ext cx="10579434" cy="369332"/>
          </a:xfrm>
          <a:prstGeom prst="rect">
            <a:avLst/>
          </a:prstGeom>
          <a:noFill/>
        </p:spPr>
        <p:txBody>
          <a:bodyPr wrap="square" rtlCol="0">
            <a:spAutoFit/>
          </a:bodyPr>
          <a:lstStyle/>
          <a:p>
            <a:r>
              <a:rPr lang="zh-CN" altLang="en-US" dirty="0">
                <a:solidFill>
                  <a:schemeClr val="bg1"/>
                </a:solidFill>
              </a:rPr>
              <a:t>总体硬件逻辑设计功能总图如下</a:t>
            </a:r>
          </a:p>
        </p:txBody>
      </p:sp>
      <p:pic>
        <p:nvPicPr>
          <p:cNvPr id="6" name="图片 5">
            <a:extLst>
              <a:ext uri="{FF2B5EF4-FFF2-40B4-BE49-F238E27FC236}">
                <a16:creationId xmlns:a16="http://schemas.microsoft.com/office/drawing/2014/main" id="{A57FE4F3-59F8-82DE-9A4E-A7A20C0CCDC7}"/>
              </a:ext>
            </a:extLst>
          </p:cNvPr>
          <p:cNvPicPr>
            <a:picLocks noChangeAspect="1"/>
          </p:cNvPicPr>
          <p:nvPr/>
        </p:nvPicPr>
        <p:blipFill>
          <a:blip r:embed="rId5"/>
          <a:stretch>
            <a:fillRect/>
          </a:stretch>
        </p:blipFill>
        <p:spPr>
          <a:xfrm>
            <a:off x="4933198" y="1128694"/>
            <a:ext cx="1876425" cy="5562600"/>
          </a:xfrm>
          <a:prstGeom prst="rect">
            <a:avLst/>
          </a:prstGeom>
        </p:spPr>
      </p:pic>
    </p:spTree>
    <p:extLst>
      <p:ext uri="{BB962C8B-B14F-4D97-AF65-F5344CB8AC3E}">
        <p14:creationId xmlns:p14="http://schemas.microsoft.com/office/powerpoint/2010/main" val="402371461"/>
      </p:ext>
    </p:extLst>
  </p:cSld>
  <p:clrMapOvr>
    <a:masterClrMapping/>
  </p:clrMapOvr>
  <p:transition advTm="22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6000" fill="hold" nodeType="withEffect">
                                  <p:stCondLst>
                                    <p:cond delay="95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455156" cy="680953"/>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mn-ea"/>
                <a:sym typeface="+mn-lt"/>
              </a:rPr>
              <a:t>软件功能设计</a:t>
            </a:r>
          </a:p>
        </p:txBody>
      </p:sp>
      <p:grpSp>
        <p:nvGrpSpPr>
          <p:cNvPr id="30" name="Group 29"/>
          <p:cNvGrpSpPr/>
          <p:nvPr/>
        </p:nvGrpSpPr>
        <p:grpSpPr>
          <a:xfrm>
            <a:off x="1011000" y="1344265"/>
            <a:ext cx="11347761" cy="2898424"/>
            <a:chOff x="8092936" y="2896806"/>
            <a:chExt cx="3016809" cy="2898429"/>
          </a:xfrm>
        </p:grpSpPr>
        <p:sp>
          <p:nvSpPr>
            <p:cNvPr id="198" name="Rectangle 3"/>
            <p:cNvSpPr txBox="1">
              <a:spLocks noChangeArrowheads="1"/>
            </p:cNvSpPr>
            <p:nvPr/>
          </p:nvSpPr>
          <p:spPr bwMode="auto">
            <a:xfrm flipH="1">
              <a:off x="8092936" y="5516055"/>
              <a:ext cx="619833" cy="27918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endParaRPr lang="en-US" altLang="ko-KR" sz="1200" b="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99" name="TextBox 198"/>
            <p:cNvSpPr txBox="1"/>
            <p:nvPr/>
          </p:nvSpPr>
          <p:spPr>
            <a:xfrm>
              <a:off x="8961810" y="2896806"/>
              <a:ext cx="2147935" cy="337185"/>
            </a:xfrm>
            <a:prstGeom prst="rect">
              <a:avLst/>
            </a:prstGeom>
          </p:spPr>
          <p:txBody>
            <a:bodyPr wrap="square" rtlCol="0">
              <a:spAutoFit/>
            </a:bodyPr>
            <a:lstStyle/>
            <a:p>
              <a:pPr>
                <a:buClr>
                  <a:schemeClr val="tx1">
                    <a:lumMod val="85000"/>
                    <a:lumOff val="15000"/>
                  </a:schemeClr>
                </a:buClr>
                <a:buSzPct val="105000"/>
              </a:pPr>
              <a:endParaRPr lang="en-US" altLang="ko-KR" sz="16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pic>
        <p:nvPicPr>
          <p:cNvPr id="6" name="图片 5">
            <a:extLst>
              <a:ext uri="{FF2B5EF4-FFF2-40B4-BE49-F238E27FC236}">
                <a16:creationId xmlns:a16="http://schemas.microsoft.com/office/drawing/2014/main" id="{16915616-A9AA-59F3-0721-43EB6693B6A2}"/>
              </a:ext>
            </a:extLst>
          </p:cNvPr>
          <p:cNvPicPr>
            <a:picLocks noChangeAspect="1"/>
          </p:cNvPicPr>
          <p:nvPr/>
        </p:nvPicPr>
        <p:blipFill>
          <a:blip r:embed="rId5"/>
          <a:stretch>
            <a:fillRect/>
          </a:stretch>
        </p:blipFill>
        <p:spPr>
          <a:xfrm>
            <a:off x="1781918" y="1923351"/>
            <a:ext cx="8124825" cy="4638675"/>
          </a:xfrm>
          <a:prstGeom prst="rect">
            <a:avLst/>
          </a:prstGeom>
        </p:spPr>
      </p:pic>
      <p:sp>
        <p:nvSpPr>
          <p:cNvPr id="10" name="文本框 9">
            <a:extLst>
              <a:ext uri="{FF2B5EF4-FFF2-40B4-BE49-F238E27FC236}">
                <a16:creationId xmlns:a16="http://schemas.microsoft.com/office/drawing/2014/main" id="{9B46116E-FC5B-896B-484E-78F3561F6776}"/>
              </a:ext>
            </a:extLst>
          </p:cNvPr>
          <p:cNvSpPr txBox="1"/>
          <p:nvPr/>
        </p:nvSpPr>
        <p:spPr>
          <a:xfrm>
            <a:off x="985519" y="1128694"/>
            <a:ext cx="10579434" cy="369332"/>
          </a:xfrm>
          <a:prstGeom prst="rect">
            <a:avLst/>
          </a:prstGeom>
          <a:noFill/>
        </p:spPr>
        <p:txBody>
          <a:bodyPr wrap="square" rtlCol="0">
            <a:spAutoFit/>
          </a:bodyPr>
          <a:lstStyle/>
          <a:p>
            <a:r>
              <a:rPr lang="zh-CN" altLang="en-US" dirty="0">
                <a:solidFill>
                  <a:schemeClr val="bg1"/>
                </a:solidFill>
              </a:rPr>
              <a:t>总体软件设计功能总图如下</a:t>
            </a:r>
          </a:p>
        </p:txBody>
      </p:sp>
    </p:spTree>
    <p:extLst>
      <p:ext uri="{BB962C8B-B14F-4D97-AF65-F5344CB8AC3E}">
        <p14:creationId xmlns:p14="http://schemas.microsoft.com/office/powerpoint/2010/main" val="1538724677"/>
      </p:ext>
    </p:extLst>
  </p:cSld>
  <p:clrMapOvr>
    <a:masterClrMapping/>
  </p:clrMapOvr>
  <p:transition advTm="22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6000" fill="hold" nodeType="withEffect">
                                  <p:stCondLst>
                                    <p:cond delay="95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5455156" cy="680953"/>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pitchFamily="34" charset="-122"/>
                <a:ea typeface="微软雅黑" panose="020B0503020204020204" pitchFamily="34" charset="-122"/>
                <a:cs typeface="+mn-ea"/>
                <a:sym typeface="+mn-lt"/>
              </a:rPr>
              <a:t>数据库设计</a:t>
            </a:r>
          </a:p>
        </p:txBody>
      </p:sp>
      <p:grpSp>
        <p:nvGrpSpPr>
          <p:cNvPr id="30" name="Group 29"/>
          <p:cNvGrpSpPr/>
          <p:nvPr/>
        </p:nvGrpSpPr>
        <p:grpSpPr>
          <a:xfrm>
            <a:off x="1011000" y="1344265"/>
            <a:ext cx="11347761" cy="2898424"/>
            <a:chOff x="8092936" y="2896806"/>
            <a:chExt cx="3016809" cy="2898429"/>
          </a:xfrm>
        </p:grpSpPr>
        <p:sp>
          <p:nvSpPr>
            <p:cNvPr id="198" name="Rectangle 3"/>
            <p:cNvSpPr txBox="1">
              <a:spLocks noChangeArrowheads="1"/>
            </p:cNvSpPr>
            <p:nvPr/>
          </p:nvSpPr>
          <p:spPr bwMode="auto">
            <a:xfrm flipH="1">
              <a:off x="8092936" y="5516055"/>
              <a:ext cx="619833" cy="279180"/>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endParaRPr lang="en-US" altLang="ko-KR" sz="1200" b="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99" name="TextBox 198"/>
            <p:cNvSpPr txBox="1"/>
            <p:nvPr/>
          </p:nvSpPr>
          <p:spPr>
            <a:xfrm>
              <a:off x="8961810" y="2896806"/>
              <a:ext cx="2147935" cy="337185"/>
            </a:xfrm>
            <a:prstGeom prst="rect">
              <a:avLst/>
            </a:prstGeom>
          </p:spPr>
          <p:txBody>
            <a:bodyPr wrap="square" rtlCol="0">
              <a:spAutoFit/>
            </a:bodyPr>
            <a:lstStyle/>
            <a:p>
              <a:pPr>
                <a:buClr>
                  <a:schemeClr val="tx1">
                    <a:lumMod val="85000"/>
                    <a:lumOff val="15000"/>
                  </a:schemeClr>
                </a:buClr>
                <a:buSzPct val="105000"/>
              </a:pPr>
              <a:endParaRPr lang="en-US" altLang="ko-KR" sz="16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10" name="文本框 9">
            <a:extLst>
              <a:ext uri="{FF2B5EF4-FFF2-40B4-BE49-F238E27FC236}">
                <a16:creationId xmlns:a16="http://schemas.microsoft.com/office/drawing/2014/main" id="{9B46116E-FC5B-896B-484E-78F3561F6776}"/>
              </a:ext>
            </a:extLst>
          </p:cNvPr>
          <p:cNvSpPr txBox="1"/>
          <p:nvPr/>
        </p:nvSpPr>
        <p:spPr>
          <a:xfrm>
            <a:off x="869707" y="2173222"/>
            <a:ext cx="1242623" cy="1754326"/>
          </a:xfrm>
          <a:prstGeom prst="rect">
            <a:avLst/>
          </a:prstGeom>
          <a:noFill/>
        </p:spPr>
        <p:txBody>
          <a:bodyPr wrap="square" rtlCol="0">
            <a:spAutoFit/>
          </a:bodyPr>
          <a:lstStyle/>
          <a:p>
            <a:r>
              <a:rPr lang="zh-CN" altLang="en-US" dirty="0">
                <a:solidFill>
                  <a:schemeClr val="bg1"/>
                </a:solidFill>
              </a:rPr>
              <a:t>用户表：存储用户的认证信息、个人账号密码</a:t>
            </a:r>
            <a:r>
              <a:rPr lang="en-US" altLang="zh-CN" dirty="0">
                <a:solidFill>
                  <a:schemeClr val="bg1"/>
                </a:solidFill>
              </a:rPr>
              <a:t>ID</a:t>
            </a:r>
            <a:r>
              <a:rPr lang="zh-CN" altLang="en-US" dirty="0">
                <a:solidFill>
                  <a:schemeClr val="bg1"/>
                </a:solidFill>
              </a:rPr>
              <a:t>等。</a:t>
            </a:r>
          </a:p>
        </p:txBody>
      </p:sp>
      <p:pic>
        <p:nvPicPr>
          <p:cNvPr id="4098" name="图片 1">
            <a:extLst>
              <a:ext uri="{FF2B5EF4-FFF2-40B4-BE49-F238E27FC236}">
                <a16:creationId xmlns:a16="http://schemas.microsoft.com/office/drawing/2014/main" id="{324C9A13-DC90-E833-042F-BFE72FAFC4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325" y="1681449"/>
            <a:ext cx="2331509" cy="298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10C4A657-E870-39CB-AB8F-F2122C0AD46D}"/>
              </a:ext>
            </a:extLst>
          </p:cNvPr>
          <p:cNvSpPr txBox="1"/>
          <p:nvPr/>
        </p:nvSpPr>
        <p:spPr>
          <a:xfrm>
            <a:off x="4494854" y="2173222"/>
            <a:ext cx="1242623" cy="923330"/>
          </a:xfrm>
          <a:prstGeom prst="rect">
            <a:avLst/>
          </a:prstGeom>
          <a:noFill/>
        </p:spPr>
        <p:txBody>
          <a:bodyPr wrap="square" rtlCol="0">
            <a:spAutoFit/>
          </a:bodyPr>
          <a:lstStyle/>
          <a:p>
            <a:r>
              <a:rPr lang="zh-CN" altLang="en-US" dirty="0">
                <a:solidFill>
                  <a:schemeClr val="bg1"/>
                </a:solidFill>
              </a:rPr>
              <a:t>系统菜单表：定义页面菜单。</a:t>
            </a:r>
          </a:p>
        </p:txBody>
      </p:sp>
      <p:pic>
        <p:nvPicPr>
          <p:cNvPr id="4099" name="图片 1">
            <a:extLst>
              <a:ext uri="{FF2B5EF4-FFF2-40B4-BE49-F238E27FC236}">
                <a16:creationId xmlns:a16="http://schemas.microsoft.com/office/drawing/2014/main" id="{9EA9E761-52B5-7206-7E9B-228AD6CBD9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7477" y="1681449"/>
            <a:ext cx="2095500"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939527C5-5D32-9F65-FC59-F5ECC64B599F}"/>
              </a:ext>
            </a:extLst>
          </p:cNvPr>
          <p:cNvSpPr txBox="1"/>
          <p:nvPr/>
        </p:nvSpPr>
        <p:spPr>
          <a:xfrm>
            <a:off x="7903997" y="2173222"/>
            <a:ext cx="1242623" cy="1477328"/>
          </a:xfrm>
          <a:prstGeom prst="rect">
            <a:avLst/>
          </a:prstGeom>
          <a:noFill/>
        </p:spPr>
        <p:txBody>
          <a:bodyPr wrap="square" rtlCol="0">
            <a:spAutoFit/>
          </a:bodyPr>
          <a:lstStyle/>
          <a:p>
            <a:r>
              <a:rPr lang="zh-CN" altLang="en-US" dirty="0">
                <a:solidFill>
                  <a:schemeClr val="bg1"/>
                </a:solidFill>
              </a:rPr>
              <a:t>维修表：有关维修故障，</a:t>
            </a:r>
            <a:r>
              <a:rPr lang="en-US" altLang="zh-CN" dirty="0">
                <a:solidFill>
                  <a:schemeClr val="bg1"/>
                </a:solidFill>
              </a:rPr>
              <a:t>ID</a:t>
            </a:r>
            <a:r>
              <a:rPr lang="zh-CN" altLang="en-US" dirty="0">
                <a:solidFill>
                  <a:schemeClr val="bg1"/>
                </a:solidFill>
              </a:rPr>
              <a:t>，处理情况等信息。</a:t>
            </a:r>
          </a:p>
        </p:txBody>
      </p:sp>
      <p:pic>
        <p:nvPicPr>
          <p:cNvPr id="4100" name="图片 1">
            <a:extLst>
              <a:ext uri="{FF2B5EF4-FFF2-40B4-BE49-F238E27FC236}">
                <a16:creationId xmlns:a16="http://schemas.microsoft.com/office/drawing/2014/main" id="{ADD7E84B-5736-BC6E-14EF-2D9B13CAD7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7956" y="1729675"/>
            <a:ext cx="2103437"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671158"/>
      </p:ext>
    </p:extLst>
  </p:cSld>
  <p:clrMapOvr>
    <a:masterClrMapping/>
  </p:clrMapOvr>
  <p:transition advTm="22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6000" fill="hold" nodeType="withEffect">
                                  <p:stCondLst>
                                    <p:cond delay="95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硬件设计</a:t>
            </a:r>
          </a:p>
        </p:txBody>
      </p:sp>
      <p:pic>
        <p:nvPicPr>
          <p:cNvPr id="5122" name="图片 1">
            <a:extLst>
              <a:ext uri="{FF2B5EF4-FFF2-40B4-BE49-F238E27FC236}">
                <a16:creationId xmlns:a16="http://schemas.microsoft.com/office/drawing/2014/main" id="{B9DCE974-9030-ED8D-F167-809C69B9DC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5313" y="1038124"/>
            <a:ext cx="6301373" cy="544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184673"/>
      </p:ext>
    </p:extLst>
  </p:cSld>
  <p:clrMapOvr>
    <a:masterClrMapping/>
  </p:clrMapOvr>
  <p:transition advTm="3089">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a:ext>
            </a:extLst>
          </a:blip>
          <a:stretch>
            <a:fillRect/>
          </a:stretch>
        </p:blipFill>
        <p:spPr>
          <a:xfrm>
            <a:off x="254746" y="87495"/>
            <a:ext cx="598694" cy="669961"/>
          </a:xfrm>
          <a:prstGeom prst="rect">
            <a:avLst/>
          </a:prstGeom>
        </p:spPr>
      </p:pic>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cs typeface="+mn-ea"/>
                <a:sym typeface="+mn-lt"/>
              </a:rPr>
              <a:t>硬件设计</a:t>
            </a:r>
          </a:p>
        </p:txBody>
      </p:sp>
      <p:pic>
        <p:nvPicPr>
          <p:cNvPr id="6146" name="图片 1">
            <a:extLst>
              <a:ext uri="{FF2B5EF4-FFF2-40B4-BE49-F238E27FC236}">
                <a16:creationId xmlns:a16="http://schemas.microsoft.com/office/drawing/2014/main" id="{2546365A-256B-8C90-C17C-8F16E4DB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880" y="979680"/>
            <a:ext cx="8176711" cy="587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847881"/>
      </p:ext>
    </p:extLst>
  </p:cSld>
  <p:clrMapOvr>
    <a:masterClrMapping/>
  </p:clrMapOvr>
  <p:transition advTm="3089">
    <p:blinds dir="vert"/>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www.freeppt7.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zojt4cxe">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743</Words>
  <Application>Microsoft Office PowerPoint</Application>
  <PresentationFormat>宽屏</PresentationFormat>
  <Paragraphs>112</Paragraphs>
  <Slides>34</Slides>
  <Notes>34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34</vt:i4>
      </vt:variant>
    </vt:vector>
  </HeadingPairs>
  <TitlesOfParts>
    <vt:vector size="42" baseType="lpstr">
      <vt:lpstr>等线</vt:lpstr>
      <vt:lpstr>宋体</vt:lpstr>
      <vt:lpstr>微软雅黑</vt:lpstr>
      <vt:lpstr>印品黑体</vt:lpstr>
      <vt:lpstr>Arial</vt:lpstr>
      <vt:lpstr>Times New Roman</vt:lpstr>
      <vt:lpstr>www.freeppt7.com</vt:lpstr>
      <vt:lpstr>www.jpppt.com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第一PPT</dc:creator>
  <cp:keywords>www.1ppt.com</cp:keywords>
  <dc:description>www.1ppt.com</dc:description>
  <cp:lastModifiedBy>cy F</cp:lastModifiedBy>
  <cp:revision>76</cp:revision>
  <dcterms:created xsi:type="dcterms:W3CDTF">2017-07-12T12:14:56Z</dcterms:created>
  <dcterms:modified xsi:type="dcterms:W3CDTF">2024-06-04T09:47:10Z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2052-10.1.0.6638</vt:lpwstr>
  </property>
</Properties>
</file>